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72" r:id="rId2"/>
    <p:sldId id="273" r:id="rId3"/>
    <p:sldId id="291" r:id="rId4"/>
    <p:sldId id="302" r:id="rId5"/>
    <p:sldId id="303" r:id="rId6"/>
    <p:sldId id="304" r:id="rId7"/>
    <p:sldId id="300" r:id="rId8"/>
    <p:sldId id="333" r:id="rId9"/>
    <p:sldId id="334" r:id="rId10"/>
    <p:sldId id="335" r:id="rId11"/>
    <p:sldId id="321" r:id="rId12"/>
    <p:sldId id="326" r:id="rId13"/>
    <p:sldId id="327" r:id="rId14"/>
    <p:sldId id="330" r:id="rId15"/>
    <p:sldId id="328" r:id="rId16"/>
    <p:sldId id="329" r:id="rId17"/>
    <p:sldId id="331" r:id="rId18"/>
    <p:sldId id="332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FBB0-0DA2-4414-8074-0322E545F498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E41CC-285B-4E74-B319-B39620E0F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0663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9/23/2019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62421" y="2442890"/>
            <a:ext cx="3740030" cy="2082127"/>
          </a:xfrm>
        </p:spPr>
        <p:txBody>
          <a:bodyPr>
            <a:normAutofit/>
          </a:bodyPr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„</a:t>
            </a:r>
            <a:r>
              <a:rPr lang="pt-BR" sz="2400" dirty="0">
                <a:solidFill>
                  <a:schemeClr val="tx1"/>
                </a:solidFill>
              </a:rPr>
              <a:t>KULTajmo u Šibeniku! Razvoj civilnog sektora kroz aktivnosti u kulturi</a:t>
            </a:r>
            <a:r>
              <a:rPr lang="hr-HR" sz="2400" dirty="0">
                <a:solidFill>
                  <a:schemeClr val="tx1"/>
                </a:solidFill>
              </a:rPr>
              <a:t>”</a:t>
            </a:r>
            <a:br>
              <a:rPr lang="hr-HR" sz="2400" dirty="0">
                <a:solidFill>
                  <a:schemeClr val="tx1"/>
                </a:solidFill>
              </a:rPr>
            </a:br>
            <a:br>
              <a:rPr lang="hr-HR" sz="2400" dirty="0">
                <a:solidFill>
                  <a:schemeClr val="tx1"/>
                </a:solidFill>
              </a:rPr>
            </a:br>
            <a:r>
              <a:rPr lang="hr-HR" sz="1600" dirty="0">
                <a:solidFill>
                  <a:schemeClr val="tx1"/>
                </a:solidFill>
              </a:rPr>
              <a:t>(UP.04.2.1.04.0162)</a:t>
            </a:r>
            <a:br>
              <a:rPr lang="hr-HR" sz="2400" dirty="0"/>
            </a:b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63" y="2442890"/>
            <a:ext cx="3719530" cy="18597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199" y="6254151"/>
            <a:ext cx="7508388" cy="603849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54638" y="896438"/>
            <a:ext cx="9197580" cy="116958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Radionice o mogućnostima prijave na </a:t>
            </a:r>
            <a:endParaRPr lang="hr-HR" sz="3200" b="1" dirty="0"/>
          </a:p>
          <a:p>
            <a:pPr algn="ctr"/>
            <a:r>
              <a:rPr lang="pt-BR" sz="3200" b="1" dirty="0"/>
              <a:t>EU fondove i razvoj projektnih aplikacija</a:t>
            </a:r>
            <a:endParaRPr lang="hr-HR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975" y="4679523"/>
            <a:ext cx="3630907" cy="14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" y="108471"/>
            <a:ext cx="11835440" cy="6749529"/>
          </a:xfrm>
        </p:spPr>
      </p:pic>
    </p:spTree>
    <p:extLst>
      <p:ext uri="{BB962C8B-B14F-4D97-AF65-F5344CB8AC3E}">
        <p14:creationId xmlns:p14="http://schemas.microsoft.com/office/powerpoint/2010/main" val="14771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Diskusija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Vaše mišljenje o EU i fondovima? </a:t>
            </a:r>
          </a:p>
          <a:p>
            <a:endParaRPr lang="hr-HR" dirty="0"/>
          </a:p>
          <a:p>
            <a:r>
              <a:rPr lang="hr-HR" dirty="0"/>
              <a:t>Dobre i loše strane za pojedine članice i regije?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26" y="1361398"/>
            <a:ext cx="1890263" cy="20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4618008" cy="2487686"/>
          </a:xfrm>
        </p:spPr>
        <p:txBody>
          <a:bodyPr>
            <a:normAutofit/>
          </a:bodyPr>
          <a:lstStyle/>
          <a:p>
            <a:r>
              <a:rPr lang="pl-PL" dirty="0"/>
              <a:t>Europski fond za regionalni razvoj (EFRR)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12521"/>
            <a:ext cx="10972800" cy="1808384"/>
          </a:xfrm>
        </p:spPr>
        <p:txBody>
          <a:bodyPr/>
          <a:lstStyle/>
          <a:p>
            <a:r>
              <a:rPr lang="hr-HR" dirty="0"/>
              <a:t>Cilj je ojačati gospodarsku, socijalnu i teritorijalnu koheziju EU uklanjanjem neravnoteže među regijama</a:t>
            </a:r>
          </a:p>
          <a:p>
            <a:r>
              <a:rPr lang="hr-HR" dirty="0"/>
              <a:t>EFRR je investicijski fond – financira izgradnju, opremanje i slične projekte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423" y="1247552"/>
            <a:ext cx="17618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65" y="1440611"/>
            <a:ext cx="2504537" cy="345919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Europski socijalni fond (ESF) 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661" y="2116635"/>
            <a:ext cx="5305245" cy="3387018"/>
          </a:xfrm>
        </p:spPr>
        <p:txBody>
          <a:bodyPr/>
          <a:lstStyle/>
          <a:p>
            <a:r>
              <a:rPr lang="hr-HR" dirty="0"/>
              <a:t>Cilj je ulaganje u ljude - povećanje mogućnosti zapošljavanja, promicanje boljeg obrazovanja te poboljšanje situacije  najugroženijih osoba na rubu siromaštva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45" y="4621851"/>
            <a:ext cx="1499578" cy="15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5808453" cy="1143000"/>
          </a:xfrm>
        </p:spPr>
        <p:txBody>
          <a:bodyPr>
            <a:normAutofit/>
          </a:bodyPr>
          <a:lstStyle/>
          <a:p>
            <a:r>
              <a:rPr lang="hr-HR" dirty="0"/>
              <a:t>Kohezijski fond (KF)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2900"/>
            <a:ext cx="10972800" cy="4389120"/>
          </a:xfrm>
        </p:spPr>
        <p:txBody>
          <a:bodyPr/>
          <a:lstStyle/>
          <a:p>
            <a:r>
              <a:rPr lang="hr-HR" dirty="0"/>
              <a:t>Kohezijski fond namijenjen je </a:t>
            </a:r>
            <a:r>
              <a:rPr lang="hr-HR" b="1" dirty="0"/>
              <a:t>najmanje razvijenim državama </a:t>
            </a:r>
            <a:r>
              <a:rPr lang="hr-HR" dirty="0"/>
              <a:t>članicama EU, čija je vrijednost bruto nacionalnog proizvoda (BDP) po stanovniku manja od 90% prosjeka EU-a. </a:t>
            </a:r>
          </a:p>
          <a:p>
            <a:endParaRPr lang="hr-HR" dirty="0"/>
          </a:p>
          <a:p>
            <a:r>
              <a:rPr lang="hr-HR" dirty="0"/>
              <a:t>U Kohezijskom fondu uglavnom riječ o </a:t>
            </a:r>
            <a:r>
              <a:rPr lang="hr-HR" b="1" dirty="0"/>
              <a:t>financiranju velikih nacionalnih projekata</a:t>
            </a:r>
            <a:r>
              <a:rPr lang="hr-HR" dirty="0"/>
              <a:t> čiji su korisnici tijela javne vlasti. </a:t>
            </a:r>
          </a:p>
          <a:p>
            <a:endParaRPr lang="hr-HR" dirty="0"/>
          </a:p>
          <a:p>
            <a:r>
              <a:rPr lang="hr-HR" dirty="0"/>
              <a:t>Prilike za poslovni sektor otvaraju se kroz sudjelovanje u postupcima javne nabave za isporuku dobara i usluga, te obavljanje radova kao što su različite studije, građevinski radovi i slično.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60" y="862641"/>
            <a:ext cx="2242868" cy="11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853" y="845389"/>
            <a:ext cx="10972800" cy="1398514"/>
          </a:xfrm>
        </p:spPr>
        <p:txBody>
          <a:bodyPr>
            <a:normAutofit fontScale="90000"/>
          </a:bodyPr>
          <a:lstStyle/>
          <a:p>
            <a:r>
              <a:rPr lang="hr-HR" dirty="0"/>
              <a:t>Europski poljoprivredni fond za ruralni razvoj (EAFRD)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140" y="2599714"/>
            <a:ext cx="5109713" cy="3818339"/>
          </a:xfrm>
        </p:spPr>
        <p:txBody>
          <a:bodyPr/>
          <a:lstStyle/>
          <a:p>
            <a:r>
              <a:rPr lang="hr-HR" dirty="0"/>
              <a:t>Cilj je potaknuti dodatne investicije u:</a:t>
            </a:r>
          </a:p>
          <a:p>
            <a:pPr lvl="1"/>
            <a:r>
              <a:rPr lang="hr-HR" dirty="0"/>
              <a:t>poljoprivredu, </a:t>
            </a:r>
          </a:p>
          <a:p>
            <a:pPr lvl="1"/>
            <a:r>
              <a:rPr lang="hr-HR" dirty="0"/>
              <a:t>šumarstvo, </a:t>
            </a:r>
          </a:p>
          <a:p>
            <a:pPr lvl="1"/>
            <a:r>
              <a:rPr lang="hr-HR" dirty="0"/>
              <a:t>prehrambenu industriju i </a:t>
            </a:r>
          </a:p>
          <a:p>
            <a:pPr lvl="1"/>
            <a:r>
              <a:rPr lang="hr-HR" dirty="0"/>
              <a:t>ruralni razvoj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74" y="2814506"/>
            <a:ext cx="2530072" cy="19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260" y="113540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Europski fond za </a:t>
            </a:r>
            <a:br>
              <a:rPr lang="hr-HR" dirty="0"/>
            </a:br>
            <a:r>
              <a:rPr lang="hr-HR" dirty="0"/>
              <a:t>pomorstvo i ribarstvo (EMFF)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9954" y="2746364"/>
            <a:ext cx="3919268" cy="2990202"/>
          </a:xfrm>
        </p:spPr>
        <p:txBody>
          <a:bodyPr/>
          <a:lstStyle/>
          <a:p>
            <a:r>
              <a:rPr lang="hr-HR" dirty="0"/>
              <a:t>Cilj je promicanje konkurentnog, okolišno i gospodarski održivog i društveno odgovornog ribarstva i akvakulture 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7" y="3231019"/>
            <a:ext cx="2109544" cy="17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98738"/>
            <a:ext cx="10972800" cy="77741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Strukturni fondovi </a:t>
            </a:r>
            <a:r>
              <a:rPr lang="hr-HR" dirty="0" err="1"/>
              <a:t>hr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67" y="1476151"/>
            <a:ext cx="8493862" cy="53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9E5CCB-B9CA-45A5-A121-4FEBB3C5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027A8B-9979-41F9-8081-564C4AD3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Idite na www.strukturnifondovi.hr </a:t>
            </a:r>
          </a:p>
          <a:p>
            <a:r>
              <a:rPr lang="hr-HR" dirty="0"/>
              <a:t>Pronađite natječaje koji su vam zanimljivi</a:t>
            </a:r>
          </a:p>
          <a:p>
            <a:r>
              <a:rPr lang="hr-HR" dirty="0"/>
              <a:t>Pronađite u uputama za prijavitelje koja su nadležna tijela?</a:t>
            </a:r>
          </a:p>
          <a:p>
            <a:pPr lvl="1"/>
            <a:r>
              <a:rPr lang="hr-HR" dirty="0"/>
              <a:t>Upravljačko tijelo</a:t>
            </a:r>
          </a:p>
          <a:p>
            <a:pPr lvl="1"/>
            <a:r>
              <a:rPr lang="hr-HR" dirty="0"/>
              <a:t>Provedbeno tijelo razine 1</a:t>
            </a:r>
          </a:p>
          <a:p>
            <a:pPr lvl="1"/>
            <a:r>
              <a:rPr lang="hr-HR" dirty="0"/>
              <a:t>Provedbeno tijelo razine 2</a:t>
            </a:r>
          </a:p>
          <a:p>
            <a:r>
              <a:rPr lang="hr-HR" dirty="0"/>
              <a:t>Tko su prihvatljivi prijavitelji?</a:t>
            </a:r>
          </a:p>
          <a:p>
            <a:r>
              <a:rPr lang="hr-HR" dirty="0"/>
              <a:t>Koje su aktivnosti i troškovi prihvatljivi?</a:t>
            </a:r>
          </a:p>
          <a:p>
            <a:r>
              <a:rPr lang="hr-HR" dirty="0"/>
              <a:t>Prezentirajte svoj natječaj i odgovore na pitanja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78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46" y="119106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Hvala na pažnji!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0" y="2583856"/>
            <a:ext cx="3137264" cy="9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2422" y="540186"/>
            <a:ext cx="10972800" cy="1143000"/>
          </a:xfrm>
        </p:spPr>
        <p:txBody>
          <a:bodyPr/>
          <a:lstStyle/>
          <a:p>
            <a:r>
              <a:rPr lang="hr-HR" dirty="0"/>
              <a:t>UVOD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2422" y="1935480"/>
            <a:ext cx="10529977" cy="4389120"/>
          </a:xfrm>
        </p:spPr>
        <p:txBody>
          <a:bodyPr/>
          <a:lstStyle/>
          <a:p>
            <a:r>
              <a:rPr lang="hr-HR" dirty="0"/>
              <a:t>Europa 2020</a:t>
            </a:r>
          </a:p>
          <a:p>
            <a:endParaRPr lang="hr-HR" dirty="0"/>
          </a:p>
          <a:p>
            <a:r>
              <a:rPr lang="hr-HR" dirty="0"/>
              <a:t>EU fondovi</a:t>
            </a:r>
          </a:p>
          <a:p>
            <a:endParaRPr lang="hr-HR" dirty="0"/>
          </a:p>
          <a:p>
            <a:r>
              <a:rPr lang="hr-HR" dirty="0" err="1"/>
              <a:t>UzP</a:t>
            </a:r>
            <a:r>
              <a:rPr lang="hr-HR" dirty="0"/>
              <a:t> (Upute za Prijavitelje)</a:t>
            </a:r>
          </a:p>
          <a:p>
            <a:endParaRPr lang="hr-HR" dirty="0"/>
          </a:p>
          <a:p>
            <a:r>
              <a:rPr lang="hr-HR" dirty="0"/>
              <a:t>Sustavi MIS i </a:t>
            </a:r>
            <a:r>
              <a:rPr lang="hr-HR" dirty="0" err="1"/>
              <a:t>eFondovi</a:t>
            </a:r>
            <a:endParaRPr lang="hr-H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17" y="1935480"/>
            <a:ext cx="4290204" cy="28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EUROPA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92" y="1935481"/>
            <a:ext cx="6236899" cy="2593388"/>
          </a:xfrm>
        </p:spPr>
        <p:txBody>
          <a:bodyPr/>
          <a:lstStyle/>
          <a:p>
            <a:r>
              <a:rPr lang="hr-HR" dirty="0"/>
              <a:t>Strategija Europa 2020. desetogodišnja je strategija Europske unije za rast i zapošljavanje. </a:t>
            </a:r>
          </a:p>
          <a:p>
            <a:r>
              <a:rPr lang="hr-HR" dirty="0"/>
              <a:t>Pokrenuta je 2010. kako bi se stvorili uvjeti za </a:t>
            </a:r>
            <a:r>
              <a:rPr lang="hr-HR" b="1" dirty="0"/>
              <a:t>pametan, održiv i uključiv rast</a:t>
            </a:r>
            <a:r>
              <a:rPr lang="hr-HR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91" y="1406104"/>
            <a:ext cx="5040566" cy="260517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8792" y="4798414"/>
            <a:ext cx="10972800" cy="21821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Europa 2020 kao strategija Europske unije slijedi </a:t>
            </a:r>
            <a:r>
              <a:rPr lang="hr-HR" dirty="0" err="1"/>
              <a:t>Lisabonsku</a:t>
            </a:r>
            <a:r>
              <a:rPr lang="hr-HR" dirty="0"/>
              <a:t> strategiju (poznatiju kao </a:t>
            </a:r>
            <a:r>
              <a:rPr lang="hr-HR" dirty="0" err="1"/>
              <a:t>Lisabonska</a:t>
            </a:r>
            <a:r>
              <a:rPr lang="hr-HR" dirty="0"/>
              <a:t> </a:t>
            </a:r>
            <a:r>
              <a:rPr lang="hr-HR" dirty="0" err="1"/>
              <a:t>agenda</a:t>
            </a:r>
            <a:r>
              <a:rPr lang="hr-HR" dirty="0"/>
              <a:t> ili proces) koja je predstavljala strateški razvojni plan Europske unije za razdoblje 2000. do 2010. godine.</a:t>
            </a:r>
          </a:p>
        </p:txBody>
      </p:sp>
    </p:spTree>
    <p:extLst>
      <p:ext uri="{BB962C8B-B14F-4D97-AF65-F5344CB8AC3E}">
        <p14:creationId xmlns:p14="http://schemas.microsoft.com/office/powerpoint/2010/main" val="12049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Pametan rast predstavlja: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064" y="2286000"/>
            <a:ext cx="7381336" cy="4038600"/>
          </a:xfrm>
        </p:spPr>
        <p:txBody>
          <a:bodyPr/>
          <a:lstStyle/>
          <a:p>
            <a:r>
              <a:rPr lang="hr-HR" dirty="0"/>
              <a:t>unaprjeđenje učinkovitosti Europske unije u </a:t>
            </a:r>
            <a:r>
              <a:rPr lang="hr-HR" b="1" dirty="0"/>
              <a:t>obrazovanju</a:t>
            </a:r>
            <a:r>
              <a:rPr lang="hr-HR" dirty="0"/>
              <a:t> kroz poticanje građana na učenje i unaprjeđenje njihovih vještina,</a:t>
            </a:r>
          </a:p>
          <a:p>
            <a:r>
              <a:rPr lang="hr-HR" dirty="0"/>
              <a:t>stvaranje </a:t>
            </a:r>
            <a:r>
              <a:rPr lang="hr-HR" b="1" dirty="0"/>
              <a:t>novih proizvoda i usluga </a:t>
            </a:r>
            <a:r>
              <a:rPr lang="hr-HR" dirty="0"/>
              <a:t>koji stvaraju rast i radna mjesta i pomažu prepoznavati društvene izazove,</a:t>
            </a:r>
          </a:p>
          <a:p>
            <a:r>
              <a:rPr lang="hr-HR" dirty="0"/>
              <a:t>korištenje </a:t>
            </a:r>
            <a:r>
              <a:rPr lang="hr-HR" b="1" dirty="0"/>
              <a:t>informacijskih i komunikacijskih tehnologija </a:t>
            </a:r>
            <a:r>
              <a:rPr lang="hr-HR" dirty="0"/>
              <a:t>u digitalnom društvu.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04898"/>
            <a:ext cx="3108295" cy="232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47" y="550496"/>
            <a:ext cx="10972800" cy="1143000"/>
          </a:xfrm>
        </p:spPr>
        <p:txBody>
          <a:bodyPr/>
          <a:lstStyle/>
          <a:p>
            <a:r>
              <a:rPr lang="hr-HR" dirty="0"/>
              <a:t>Održiv rast uključuje: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3485071"/>
            <a:ext cx="11585276" cy="3045123"/>
          </a:xfrm>
        </p:spPr>
        <p:txBody>
          <a:bodyPr>
            <a:normAutofit/>
          </a:bodyPr>
          <a:lstStyle/>
          <a:p>
            <a:r>
              <a:rPr lang="hr-HR" dirty="0"/>
              <a:t>iskorištavanje Europske tehnološke naprednosti u </a:t>
            </a:r>
            <a:r>
              <a:rPr lang="hr-HR" b="1" dirty="0"/>
              <a:t>novim zelenim tehnologijama</a:t>
            </a:r>
            <a:r>
              <a:rPr lang="hr-HR" dirty="0"/>
              <a:t> i proizvodnim metodama,</a:t>
            </a:r>
          </a:p>
          <a:p>
            <a:r>
              <a:rPr lang="hr-HR" dirty="0"/>
              <a:t>uvođenje učinkovitih </a:t>
            </a:r>
            <a:r>
              <a:rPr lang="hr-HR" b="1" dirty="0"/>
              <a:t>pametnih električnih mreža</a:t>
            </a:r>
            <a:r>
              <a:rPr lang="hr-HR" dirty="0"/>
              <a:t>,</a:t>
            </a:r>
          </a:p>
          <a:p>
            <a:r>
              <a:rPr lang="hr-HR" b="1" dirty="0"/>
              <a:t>poboljšanje poslovnog okruženja</a:t>
            </a:r>
            <a:r>
              <a:rPr lang="hr-HR" dirty="0"/>
              <a:t>, posebice za male i srednje poduzetnike, </a:t>
            </a:r>
          </a:p>
          <a:p>
            <a:r>
              <a:rPr lang="hr-HR" dirty="0"/>
              <a:t>potpora potrošačima u donošenju </a:t>
            </a:r>
            <a:r>
              <a:rPr lang="hr-HR" b="1" dirty="0"/>
              <a:t>informiranih odluka </a:t>
            </a:r>
            <a:r>
              <a:rPr lang="hr-HR" dirty="0"/>
              <a:t>na tržištu.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36" y="1751207"/>
            <a:ext cx="3236883" cy="161844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947" y="1847088"/>
            <a:ext cx="7772400" cy="163798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/>
              <a:t>izgradnju ekonomije s konkurentnim gospodarstvom i </a:t>
            </a:r>
            <a:r>
              <a:rPr lang="hr-HR" sz="2400" b="1" dirty="0"/>
              <a:t>održivom uporabom resursa </a:t>
            </a:r>
            <a:r>
              <a:rPr lang="hr-HR" sz="2400" dirty="0"/>
              <a:t>s malim emisijama ugljika,</a:t>
            </a:r>
          </a:p>
          <a:p>
            <a:r>
              <a:rPr lang="hr-HR" sz="2400" b="1" dirty="0"/>
              <a:t>zaštitu okoliša </a:t>
            </a:r>
            <a:r>
              <a:rPr lang="hr-HR" sz="2400" dirty="0"/>
              <a:t>i sprečavanje gubitka </a:t>
            </a:r>
            <a:r>
              <a:rPr lang="hr-HR" sz="2400" dirty="0" err="1"/>
              <a:t>bioraznolikosti</a:t>
            </a:r>
            <a:r>
              <a:rPr lang="hr-HR" sz="24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112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Uključiv rast obuhvaća: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766" y="2199736"/>
            <a:ext cx="7674634" cy="4124864"/>
          </a:xfrm>
        </p:spPr>
        <p:txBody>
          <a:bodyPr/>
          <a:lstStyle/>
          <a:p>
            <a:r>
              <a:rPr lang="hr-HR" b="1" dirty="0"/>
              <a:t>povećanje stopa zaposlenosti</a:t>
            </a:r>
            <a:r>
              <a:rPr lang="hr-HR" dirty="0"/>
              <a:t>, posebice za žene, mlade i starije radnike,</a:t>
            </a:r>
          </a:p>
          <a:p>
            <a:r>
              <a:rPr lang="hr-HR" b="1" dirty="0"/>
              <a:t>pomoć ljudima svih dobi </a:t>
            </a:r>
            <a:r>
              <a:rPr lang="hr-HR" dirty="0"/>
              <a:t>u predviđanju i upravljanju promjenama kroz ulaganje u znanja i vještine,</a:t>
            </a:r>
          </a:p>
          <a:p>
            <a:r>
              <a:rPr lang="hr-HR" b="1" dirty="0"/>
              <a:t>osuvremenjivanje tržišta rada </a:t>
            </a:r>
            <a:r>
              <a:rPr lang="hr-HR" dirty="0"/>
              <a:t>i sustava socijalne sigurnosti, te</a:t>
            </a:r>
          </a:p>
          <a:p>
            <a:r>
              <a:rPr lang="hr-HR" dirty="0"/>
              <a:t>osiguranje </a:t>
            </a:r>
            <a:r>
              <a:rPr lang="hr-HR" b="1" dirty="0"/>
              <a:t>dosega rasta </a:t>
            </a:r>
            <a:r>
              <a:rPr lang="hr-HR" dirty="0"/>
              <a:t>u svim dijelovima Europske unije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" y="3068394"/>
            <a:ext cx="3820783" cy="20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34" y="879895"/>
            <a:ext cx="10972800" cy="1380226"/>
          </a:xfrm>
        </p:spPr>
        <p:txBody>
          <a:bodyPr>
            <a:normAutofit/>
          </a:bodyPr>
          <a:lstStyle/>
          <a:p>
            <a:r>
              <a:rPr lang="hr-HR" sz="4000" dirty="0"/>
              <a:t>U Europi 2020 dogovoreno je pet glavnih ciljeva za EU do kraja 2020. koji uključuju: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1834" y="2864257"/>
            <a:ext cx="5388634" cy="29326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r-HR" dirty="0"/>
              <a:t>zapošljavanje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istraživanje i razvoj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klimatske promjene / energiju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obrazovanje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socijalnu uključenost i smanjenje siromaštva</a:t>
            </a:r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34" y="2260121"/>
            <a:ext cx="4845457" cy="45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7054"/>
            <a:ext cx="10972800" cy="1143000"/>
          </a:xfrm>
        </p:spPr>
        <p:txBody>
          <a:bodyPr/>
          <a:lstStyle/>
          <a:p>
            <a:r>
              <a:rPr lang="hr-HR" dirty="0"/>
              <a:t>Raspodjela sredstava iz fondova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6414320" cy="4389120"/>
          </a:xfrm>
        </p:spPr>
        <p:txBody>
          <a:bodyPr/>
          <a:lstStyle/>
          <a:p>
            <a:r>
              <a:rPr lang="it-IT" dirty="0"/>
              <a:t>Regionalna politika financira se iz tri glavna fonda: Europski fond za regionalni razvoj (ERDF) i Kohezijski fond (KF) i Europski socijalni fond (ESF)</a:t>
            </a:r>
            <a:endParaRPr lang="hr-HR" dirty="0"/>
          </a:p>
          <a:p>
            <a:endParaRPr lang="hr-HR" dirty="0"/>
          </a:p>
          <a:p>
            <a:r>
              <a:rPr lang="hr-HR" dirty="0"/>
              <a:t>Uz Europski poljoprivredni fond za ruralni razvoj (EAFRD) i Europski fond za pomorstvo i ribarstvo (EMFF) čine Europske strukturne i investicijske (ESI) fondove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15" y="1935480"/>
            <a:ext cx="3733891" cy="44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" y="301923"/>
            <a:ext cx="12014201" cy="6211019"/>
          </a:xfrm>
          <a:ln w="3492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2192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451</TotalTime>
  <Words>624</Words>
  <Application>Microsoft Office PowerPoint</Application>
  <PresentationFormat>Široki zaslon</PresentationFormat>
  <Paragraphs>78</Paragraphs>
  <Slides>19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Palatino Linotype</vt:lpstr>
      <vt:lpstr>Wingdings 2</vt:lpstr>
      <vt:lpstr>Presentation on brainstorming</vt:lpstr>
      <vt:lpstr>„KULTajmo u Šibeniku! Razvoj civilnog sektora kroz aktivnosti u kulturi”  (UP.04.2.1.04.0162) </vt:lpstr>
      <vt:lpstr>UVOD</vt:lpstr>
      <vt:lpstr>EUROPA 2020</vt:lpstr>
      <vt:lpstr>Pametan rast predstavlja:</vt:lpstr>
      <vt:lpstr>Održiv rast uključuje:</vt:lpstr>
      <vt:lpstr>Uključiv rast obuhvaća:</vt:lpstr>
      <vt:lpstr>U Europi 2020 dogovoreno je pet glavnih ciljeva za EU do kraja 2020. koji uključuju:</vt:lpstr>
      <vt:lpstr>Raspodjela sredstava iz fondova</vt:lpstr>
      <vt:lpstr>PowerPoint prezentacija</vt:lpstr>
      <vt:lpstr>PowerPoint prezentacija</vt:lpstr>
      <vt:lpstr>Diskusija</vt:lpstr>
      <vt:lpstr>Europski fond za regionalni razvoj (EFRR)</vt:lpstr>
      <vt:lpstr>Europski socijalni fond (ESF)  </vt:lpstr>
      <vt:lpstr>Kohezijski fond (KF)</vt:lpstr>
      <vt:lpstr>Europski poljoprivredni fond za ruralni razvoj (EAFRD)</vt:lpstr>
      <vt:lpstr>Europski fond za  pomorstvo i ribarstvo (EMFF)</vt:lpstr>
      <vt:lpstr>Strukturni fondovi hr</vt:lpstr>
      <vt:lpstr>Vježba</vt:lpstr>
      <vt:lpstr>Hvala na pažnji!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Session</dc:title>
  <dc:creator>Marin</dc:creator>
  <cp:lastModifiedBy>my moon</cp:lastModifiedBy>
  <cp:revision>50</cp:revision>
  <dcterms:created xsi:type="dcterms:W3CDTF">2018-12-10T10:14:26Z</dcterms:created>
  <dcterms:modified xsi:type="dcterms:W3CDTF">2019-09-23T07:58:38Z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