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72" r:id="rId2"/>
    <p:sldId id="273" r:id="rId3"/>
    <p:sldId id="1283" r:id="rId4"/>
    <p:sldId id="1317" r:id="rId5"/>
    <p:sldId id="1316" r:id="rId6"/>
    <p:sldId id="1260" r:id="rId7"/>
    <p:sldId id="1266" r:id="rId8"/>
    <p:sldId id="1261" r:id="rId9"/>
    <p:sldId id="1326" r:id="rId10"/>
    <p:sldId id="1309" r:id="rId11"/>
    <p:sldId id="1308" r:id="rId12"/>
    <p:sldId id="1307" r:id="rId13"/>
    <p:sldId id="1306" r:id="rId14"/>
    <p:sldId id="1305" r:id="rId15"/>
    <p:sldId id="1304" r:id="rId16"/>
    <p:sldId id="1303" r:id="rId17"/>
    <p:sldId id="1267" r:id="rId18"/>
    <p:sldId id="1270" r:id="rId19"/>
    <p:sldId id="1271" r:id="rId20"/>
    <p:sldId id="1324" r:id="rId21"/>
    <p:sldId id="1323" r:id="rId22"/>
    <p:sldId id="1322" r:id="rId23"/>
    <p:sldId id="1321" r:id="rId24"/>
    <p:sldId id="1294" r:id="rId25"/>
    <p:sldId id="1332" r:id="rId26"/>
    <p:sldId id="1331" r:id="rId27"/>
    <p:sldId id="1334" r:id="rId28"/>
    <p:sldId id="1336" r:id="rId29"/>
    <p:sldId id="1335" r:id="rId3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4BBFC-490B-43E5-B969-195CF455F14D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7BBA3-208F-4C54-A95C-4B4006CA3E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0745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B0CF2-7F87-4E02-A248-870047730F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22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2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4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3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1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3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6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2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7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59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3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562421" y="2442890"/>
            <a:ext cx="3740030" cy="2082127"/>
          </a:xfrm>
        </p:spPr>
        <p:txBody>
          <a:bodyPr>
            <a:normAutofit/>
          </a:bodyPr>
          <a:lstStyle/>
          <a:p>
            <a:pPr algn="ctr"/>
            <a:r>
              <a:rPr lang="hr-HR" sz="2400" dirty="0">
                <a:solidFill>
                  <a:schemeClr val="tx1"/>
                </a:solidFill>
              </a:rPr>
              <a:t>„</a:t>
            </a:r>
            <a:r>
              <a:rPr lang="pt-BR" sz="2400" dirty="0">
                <a:solidFill>
                  <a:schemeClr val="tx1"/>
                </a:solidFill>
              </a:rPr>
              <a:t>KULTajmo u Šibeniku! Razvoj civilnog sektora kroz aktivnosti u kulturi</a:t>
            </a:r>
            <a:r>
              <a:rPr lang="hr-HR" sz="2400" dirty="0">
                <a:solidFill>
                  <a:schemeClr val="tx1"/>
                </a:solidFill>
              </a:rPr>
              <a:t>”</a:t>
            </a:r>
            <a:br>
              <a:rPr lang="hr-HR" sz="2400" dirty="0">
                <a:solidFill>
                  <a:schemeClr val="tx1"/>
                </a:solidFill>
              </a:rPr>
            </a:br>
            <a:br>
              <a:rPr lang="hr-HR" sz="2400" dirty="0">
                <a:solidFill>
                  <a:schemeClr val="tx1"/>
                </a:solidFill>
              </a:rPr>
            </a:br>
            <a:r>
              <a:rPr lang="hr-HR" sz="1600" dirty="0">
                <a:solidFill>
                  <a:schemeClr val="tx1"/>
                </a:solidFill>
              </a:rPr>
              <a:t>(UP.04.2.1.04.0162)</a:t>
            </a:r>
            <a:br>
              <a:rPr lang="hr-HR" sz="2400" dirty="0"/>
            </a:b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863" y="2442890"/>
            <a:ext cx="3719530" cy="185976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8199" y="6254151"/>
            <a:ext cx="7508388" cy="603849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54638" y="896438"/>
            <a:ext cx="9197580" cy="1169585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Radionice o mogućnostima prijave na </a:t>
            </a:r>
            <a:endParaRPr lang="hr-HR" sz="3200" b="1" dirty="0"/>
          </a:p>
          <a:p>
            <a:pPr algn="ctr"/>
            <a:r>
              <a:rPr lang="pt-BR" sz="3200" b="1" dirty="0"/>
              <a:t>EU fondove i razvoj projektnih aplikacija</a:t>
            </a:r>
            <a:endParaRPr lang="hr-HR" sz="3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7975" y="4679523"/>
            <a:ext cx="3630907" cy="142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1528"/>
            <a:ext cx="10972800" cy="1143000"/>
          </a:xfrm>
        </p:spPr>
        <p:txBody>
          <a:bodyPr/>
          <a:lstStyle/>
          <a:p>
            <a:pPr algn="ctr"/>
            <a:r>
              <a:rPr lang="hr-HR" b="1" dirty="0"/>
              <a:t>Osnovni poslovi projektnog tima</a:t>
            </a:r>
            <a:endParaRPr lang="nb-NO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34528"/>
            <a:ext cx="10972800" cy="50900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Planiranje provedbe projektnih aktivnosti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Koordinacija provedbe predviđenih projektnih aktivnosti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Praćenje napretka projekta prema predviđenim ključnim momentima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Koordinacija kvalitete sadržaja neposrednih projektnih rezultata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Dodjeljivanje predmeta rada osobama koje su uključene u projekt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Odobravanje rada i rezultata svih djelatnika u projektu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Održavanje dobrih partnerskih odnosa</a:t>
            </a:r>
          </a:p>
        </p:txBody>
      </p:sp>
    </p:spTree>
    <p:extLst>
      <p:ext uri="{BB962C8B-B14F-4D97-AF65-F5344CB8AC3E}">
        <p14:creationId xmlns:p14="http://schemas.microsoft.com/office/powerpoint/2010/main" val="171556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773"/>
            <a:ext cx="10972800" cy="1143000"/>
          </a:xfrm>
        </p:spPr>
        <p:txBody>
          <a:bodyPr/>
          <a:lstStyle/>
          <a:p>
            <a:pPr algn="ctr"/>
            <a:r>
              <a:rPr lang="hr-HR" b="1" dirty="0"/>
              <a:t>Osnovni poslovi projektnog tima</a:t>
            </a:r>
            <a:endParaRPr lang="nb-NO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6773"/>
            <a:ext cx="10972800" cy="54503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Održavanje mjesečnih sastanaka projektnog tima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Održavanje sastanaka na nivou šireg tima dionika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Priprema zapisnika sa sastanaka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Interna evaluacija projekta ili angažiranje vanjskog </a:t>
            </a:r>
            <a:r>
              <a:rPr lang="hr-HR" dirty="0" err="1"/>
              <a:t>evaluatora</a:t>
            </a:r>
            <a:r>
              <a:rPr lang="hr-HR" dirty="0"/>
              <a:t> uspjeha projekta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Planiranje putovanja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Planiranje provedbe različitih događanja u projektu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Organizacija logistike provedbe događaja na projektu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016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0306"/>
            <a:ext cx="10972800" cy="1143000"/>
          </a:xfrm>
        </p:spPr>
        <p:txBody>
          <a:bodyPr/>
          <a:lstStyle/>
          <a:p>
            <a:pPr algn="ctr"/>
            <a:r>
              <a:rPr lang="hr-HR" b="1" dirty="0"/>
              <a:t>Osnovni poslovi projektnog tima</a:t>
            </a:r>
            <a:endParaRPr lang="nb-NO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3305"/>
            <a:ext cx="10972800" cy="5423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Financijsko upravljanje proračunom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Planiranje novčanog tijeka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Odgovornost za potrošnju proračuna i prihvatljivost izdataka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Procesuiranje i(li) odobravanje plaćanja s računa projekta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Odgovornost za valjanost postupaka sekundarne javne nabave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Vođenje promotivnih aktivnosti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68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621" y="144795"/>
            <a:ext cx="10972800" cy="1143000"/>
          </a:xfrm>
        </p:spPr>
        <p:txBody>
          <a:bodyPr/>
          <a:lstStyle/>
          <a:p>
            <a:pPr algn="ctr"/>
            <a:r>
              <a:rPr lang="hr-HR" b="1" dirty="0"/>
              <a:t>Osnovni poslovi projektnog tima</a:t>
            </a:r>
            <a:endParaRPr lang="nb-NO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7795"/>
            <a:ext cx="10972800" cy="5425410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Osiguravanje vidljivosti projekta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Obavljanje dužnosti glasnogovornika projekta prema javnosti</a:t>
            </a:r>
            <a:endParaRPr lang="nb-NO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Komunikacija s posredničkim tijelom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Odgovornost za financijsko i narativno izvještavanje prema posredničkom tijelu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651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4694"/>
            <a:ext cx="10972800" cy="1143000"/>
          </a:xfrm>
        </p:spPr>
        <p:txBody>
          <a:bodyPr/>
          <a:lstStyle/>
          <a:p>
            <a:pPr algn="ctr"/>
            <a:r>
              <a:rPr lang="hr-HR" b="1" dirty="0"/>
              <a:t>Voditelj projektnog tima</a:t>
            </a:r>
            <a:endParaRPr lang="nb-NO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7693"/>
            <a:ext cx="10972800" cy="5379335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Odgovoran za uspješnost provedbe cijelog projekta (zapovjedna odgovornost)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Uobičajena praksa je da najveći broj zadataka projektnog tima radi voditelj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 Dobar voditelj svojim kompetencijama mora na strateškoj razini usmjeravati provedbu, uspješno rješavati pitanja i probleme vezane uz radnu okolinu i uvjete, upravljati ljudskim kapacitetima te uspješno voditi tehničke i administrativne aspekte projekta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934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9284"/>
            <a:ext cx="10972800" cy="1143000"/>
          </a:xfrm>
        </p:spPr>
        <p:txBody>
          <a:bodyPr/>
          <a:lstStyle/>
          <a:p>
            <a:pPr algn="ctr"/>
            <a:r>
              <a:rPr lang="hr-HR" b="1" dirty="0"/>
              <a:t>Voditelj projektnog tima</a:t>
            </a:r>
            <a:endParaRPr lang="nb-NO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2284"/>
            <a:ext cx="10972800" cy="5496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/>
              <a:t>Osobine kvalitetnog voditelja:</a:t>
            </a:r>
          </a:p>
          <a:p>
            <a:pPr marL="0" indent="0">
              <a:buNone/>
            </a:pPr>
            <a:endParaRPr lang="hr-HR" b="1" dirty="0"/>
          </a:p>
          <a:p>
            <a:pPr>
              <a:buFontTx/>
              <a:buChar char="-"/>
            </a:pPr>
            <a:r>
              <a:rPr lang="hr-HR" dirty="0"/>
              <a:t>Visoka razina iskustva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Organizacijska i voditeljska sposobnost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Konceptualno i analitičko promišljanje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Prilagodljivost novonastalim uvjetima (vanjski utjecaji)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Orijentiranost na postizanje rezultata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029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1427"/>
            <a:ext cx="10972800" cy="1143000"/>
          </a:xfrm>
        </p:spPr>
        <p:txBody>
          <a:bodyPr/>
          <a:lstStyle/>
          <a:p>
            <a:pPr algn="ctr"/>
            <a:r>
              <a:rPr lang="hr-HR" b="1" dirty="0"/>
              <a:t>Voditelj projektnog tima</a:t>
            </a:r>
            <a:endParaRPr lang="nb-NO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14427"/>
            <a:ext cx="10972800" cy="53721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/>
              <a:t>Osobine kvalitetnog voditelja:</a:t>
            </a:r>
          </a:p>
          <a:p>
            <a:pPr marL="0" indent="0">
              <a:buNone/>
            </a:pPr>
            <a:endParaRPr lang="hr-HR" b="1" dirty="0"/>
          </a:p>
          <a:p>
            <a:pPr>
              <a:buFontTx/>
              <a:buChar char="-"/>
            </a:pPr>
            <a:r>
              <a:rPr lang="hr-HR" dirty="0"/>
              <a:t>Sposobnost argumentiranja donesenih odluka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Pozitivan stav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Samoinicijativnost i odlučnost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Inovativnost i kreativnost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Spremnost na rizične situacije</a:t>
            </a:r>
            <a:endParaRPr lang="nb-NO" dirty="0"/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18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Uloga voditelja projekta se odnosi na: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78424"/>
            <a:ext cx="10972800" cy="4146176"/>
          </a:xfrm>
        </p:spPr>
        <p:txBody>
          <a:bodyPr>
            <a:normAutofit/>
          </a:bodyPr>
          <a:lstStyle/>
          <a:p>
            <a:r>
              <a:rPr lang="hr-HR" dirty="0"/>
              <a:t>vođenje projektnog tima i odgovornost ka postizanju rezultata projekta</a:t>
            </a:r>
          </a:p>
          <a:p>
            <a:r>
              <a:rPr lang="hr-HR" dirty="0"/>
              <a:t>odgovornost za planiranje zadataka u timu</a:t>
            </a:r>
          </a:p>
          <a:p>
            <a:r>
              <a:rPr lang="hr-HR" dirty="0"/>
              <a:t>odgovornost za planiranje potreba projekta i članova tima</a:t>
            </a:r>
          </a:p>
          <a:p>
            <a:r>
              <a:rPr lang="hr-HR" dirty="0"/>
              <a:t>odgovornost za disciplinu u timu</a:t>
            </a:r>
          </a:p>
          <a:p>
            <a:r>
              <a:rPr lang="hr-HR" dirty="0"/>
              <a:t>posredovanje između partnerskih ustanova i projektnog tima</a:t>
            </a:r>
          </a:p>
          <a:p>
            <a:r>
              <a:rPr lang="hr-HR" dirty="0"/>
              <a:t>komunikacija s provedbenim tijelom </a:t>
            </a:r>
          </a:p>
          <a:p>
            <a:r>
              <a:rPr lang="hr-HR" dirty="0"/>
              <a:t>pisanje izvještaja i zahtjeva za nadoknadom sredstava</a:t>
            </a:r>
          </a:p>
          <a:p>
            <a:r>
              <a:rPr lang="hr-H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9281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4794"/>
            <a:ext cx="10972800" cy="1143000"/>
          </a:xfrm>
        </p:spPr>
        <p:txBody>
          <a:bodyPr>
            <a:normAutofit/>
          </a:bodyPr>
          <a:lstStyle/>
          <a:p>
            <a:r>
              <a:rPr lang="hr-HR" dirty="0"/>
              <a:t>Uloga stručnjaka za financije: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788049"/>
          </a:xfrm>
        </p:spPr>
        <p:txBody>
          <a:bodyPr>
            <a:normAutofit/>
          </a:bodyPr>
          <a:lstStyle/>
          <a:p>
            <a:r>
              <a:rPr lang="hr-HR" dirty="0"/>
              <a:t>sudjelovati u izračunu proračuna EU projekta,</a:t>
            </a:r>
          </a:p>
          <a:p>
            <a:r>
              <a:rPr lang="hr-HR" dirty="0"/>
              <a:t>izračunati iznose vlastitog sufinanciranja EU projekta,</a:t>
            </a:r>
          </a:p>
          <a:p>
            <a:r>
              <a:rPr lang="hr-HR" dirty="0"/>
              <a:t>otvoriti posebni bankovni račun za potrebe EU projekta</a:t>
            </a:r>
          </a:p>
          <a:p>
            <a:r>
              <a:rPr lang="hr-HR" dirty="0"/>
              <a:t>popuniti i poslati zahtjev za isplatom predujma</a:t>
            </a:r>
          </a:p>
          <a:p>
            <a:r>
              <a:rPr lang="hr-HR" dirty="0"/>
              <a:t>proknjižiti računovodstvene evidencije po mjestu troška projekta i izvorima financiranja</a:t>
            </a:r>
          </a:p>
          <a:p>
            <a:r>
              <a:rPr lang="hr-HR" dirty="0"/>
              <a:t>organizirati plaćanja prema ostalim članovima tima i dobavljačima</a:t>
            </a:r>
          </a:p>
          <a:p>
            <a:r>
              <a:rPr lang="hr-HR" dirty="0"/>
              <a:t>izraditi završni financijski izvještaj</a:t>
            </a:r>
          </a:p>
          <a:p>
            <a:r>
              <a:rPr lang="hr-HR" dirty="0"/>
              <a:t>arhivirati računovodstvenu dokumentaciju EU projekta</a:t>
            </a:r>
          </a:p>
          <a:p>
            <a:r>
              <a:rPr lang="hr-H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061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04047"/>
            <a:ext cx="10972800" cy="5710517"/>
          </a:xfrm>
        </p:spPr>
        <p:txBody>
          <a:bodyPr>
            <a:normAutofit/>
          </a:bodyPr>
          <a:lstStyle/>
          <a:p>
            <a:r>
              <a:rPr lang="hr-HR" dirty="0"/>
              <a:t>Projektni tim treba prvenstveno raditi i funkcionirati kao pravi tim</a:t>
            </a:r>
          </a:p>
          <a:p>
            <a:r>
              <a:rPr lang="hr-HR" dirty="0"/>
              <a:t>Voditelj projekta je zadužen da tim funkcionira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Ako projektni tim nije dobro posložen ili ne funkcionira doći će do problema prilikom provedbe projekta i ostvarenja ciljeva i pokazatelja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95" y="2343903"/>
            <a:ext cx="4670612" cy="248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52422" y="540186"/>
            <a:ext cx="10972800" cy="1143000"/>
          </a:xfrm>
        </p:spPr>
        <p:txBody>
          <a:bodyPr/>
          <a:lstStyle/>
          <a:p>
            <a:r>
              <a:rPr lang="hr-HR" dirty="0"/>
              <a:t>UVOD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52422" y="1935480"/>
            <a:ext cx="10529977" cy="4389120"/>
          </a:xfrm>
        </p:spPr>
        <p:txBody>
          <a:bodyPr/>
          <a:lstStyle/>
          <a:p>
            <a:r>
              <a:rPr lang="hr-HR" dirty="0"/>
              <a:t>Projektni tim</a:t>
            </a:r>
          </a:p>
          <a:p>
            <a:endParaRPr lang="hr-HR" dirty="0"/>
          </a:p>
          <a:p>
            <a:r>
              <a:rPr lang="hr-HR" dirty="0"/>
              <a:t>Hodogram aktivnosti</a:t>
            </a:r>
          </a:p>
          <a:p>
            <a:endParaRPr lang="hr-H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517" y="1935480"/>
            <a:ext cx="4290204" cy="280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7200" b="1" dirty="0"/>
              <a:t>HODOGRAM AKTIVNOSTI</a:t>
            </a:r>
            <a:endParaRPr lang="nb-NO" sz="7200" b="1" dirty="0"/>
          </a:p>
        </p:txBody>
      </p:sp>
    </p:spTree>
    <p:extLst>
      <p:ext uri="{BB962C8B-B14F-4D97-AF65-F5344CB8AC3E}">
        <p14:creationId xmlns:p14="http://schemas.microsoft.com/office/powerpoint/2010/main" val="206978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2550"/>
            <a:ext cx="10972800" cy="1143000"/>
          </a:xfrm>
        </p:spPr>
        <p:txBody>
          <a:bodyPr/>
          <a:lstStyle/>
          <a:p>
            <a:pPr algn="ctr"/>
            <a:r>
              <a:rPr lang="hr-HR" b="1" dirty="0"/>
              <a:t>Hodogram aktivnosti</a:t>
            </a:r>
            <a:endParaRPr lang="nb-NO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5550"/>
            <a:ext cx="10972800" cy="5019050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Što je hodogram aktivnosti?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S čime je povezan?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Kada se izrađuje?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816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444308"/>
          </a:xfrm>
        </p:spPr>
        <p:txBody>
          <a:bodyPr>
            <a:normAutofit fontScale="90000"/>
          </a:bodyPr>
          <a:lstStyle/>
          <a:p>
            <a:pPr algn="ctr"/>
            <a:br>
              <a:rPr lang="hr-HR" dirty="0"/>
            </a:br>
            <a:r>
              <a:rPr lang="hr-HR" b="1" dirty="0"/>
              <a:t>Definiranje aktivnosti – planiranje vremenskog tijeka aktivnosti /</a:t>
            </a:r>
            <a:br>
              <a:rPr lang="hr-HR" b="1" dirty="0"/>
            </a:br>
            <a:r>
              <a:rPr lang="hr-HR" b="1" dirty="0"/>
              <a:t> izrada hodograma </a:t>
            </a:r>
            <a:endParaRPr lang="nb-NO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5113391"/>
          </a:xfrm>
        </p:spPr>
        <p:txBody>
          <a:bodyPr>
            <a:normAutofit fontScale="77500" lnSpcReduction="20000"/>
          </a:bodyPr>
          <a:lstStyle/>
          <a:p>
            <a:endParaRPr lang="hr-HR" b="1" dirty="0"/>
          </a:p>
          <a:p>
            <a:endParaRPr lang="hr-HR" sz="3100" b="1" dirty="0"/>
          </a:p>
          <a:p>
            <a:r>
              <a:rPr lang="hr-HR" sz="3100" b="1" dirty="0"/>
              <a:t>Hodogram aktivnosti u potpunosti je povezan s preciznim definiranjem i provođenjem projektnih aktivnosti te predstavlja vremenski radni plan projekta </a:t>
            </a:r>
          </a:p>
          <a:p>
            <a:endParaRPr lang="hr-HR" sz="3100" b="1" dirty="0"/>
          </a:p>
          <a:p>
            <a:endParaRPr lang="hr-HR" dirty="0"/>
          </a:p>
          <a:p>
            <a:r>
              <a:rPr lang="hr-HR" dirty="0"/>
              <a:t>Svaka aktivnost mora imati svoju logiku, razlog zašto je odabrana, subjekte koji ju provode, kvantificirane rezultate, definirane metode provedbe, lokaciju, </a:t>
            </a:r>
            <a:r>
              <a:rPr lang="hr-HR" b="1" dirty="0">
                <a:solidFill>
                  <a:srgbClr val="FF0000"/>
                </a:solidFill>
              </a:rPr>
              <a:t>precizirano vremensko razdoblje trajanja</a:t>
            </a:r>
            <a:r>
              <a:rPr lang="hr-HR" dirty="0"/>
              <a:t> te listu troškova koje generira.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Kako bi se bilo koji projekt mogao u potpunosti uspješno realizirati potrebno je </a:t>
            </a:r>
            <a:r>
              <a:rPr lang="hr-HR" b="1" dirty="0">
                <a:solidFill>
                  <a:srgbClr val="FF0000"/>
                </a:solidFill>
              </a:rPr>
              <a:t>što točnije vremenski predvidjeti trajanje svih projektnih aktivnosti za uspješno planiranje i provođenje projekta.</a:t>
            </a:r>
          </a:p>
          <a:p>
            <a:pPr marL="0" indent="0">
              <a:buNone/>
            </a:pPr>
            <a:br>
              <a:rPr lang="hr-HR" dirty="0"/>
            </a:br>
            <a:r>
              <a:rPr lang="hr-HR" dirty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19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/>
              <a:t>Hodogram aktivnosti / vremenski radni plan</a:t>
            </a:r>
            <a:endParaRPr lang="nb-NO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Hodogram aktivnosti / vremenski radni plan</a:t>
            </a:r>
            <a:r>
              <a:rPr lang="hr-HR" b="1" dirty="0">
                <a:solidFill>
                  <a:srgbClr val="FF0000"/>
                </a:solidFill>
              </a:rPr>
              <a:t> prvenstveno treba izrađivati istovremeno kada planiramo aktivnosti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Potrebno je uvijek uzeti u obzir povezanost pojedinih aktivnosti (npr. završetak jedne aktivnosti uvjetuje početak sljedeće aktivnosti).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Ukoliko vremenski radni plan pokaže da se aktivnosti ne mogu izvesti do predviđenog kraja provedbe projekta, potrebno je vratiti se na početnu konstrukciju projekta te korigirati definirane aktivnosti u skladu s mogućnostima vremenskog planiranja.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370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5309"/>
            <a:ext cx="10972800" cy="1091953"/>
          </a:xfrm>
        </p:spPr>
        <p:txBody>
          <a:bodyPr/>
          <a:lstStyle/>
          <a:p>
            <a:pPr algn="ctr"/>
            <a:r>
              <a:rPr lang="hr-HR" b="1" dirty="0" err="1"/>
              <a:t>Gantogram</a:t>
            </a:r>
            <a:endParaRPr lang="nb-NO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3692"/>
            <a:ext cx="10972800" cy="4824274"/>
          </a:xfrm>
        </p:spPr>
        <p:txBody>
          <a:bodyPr>
            <a:noAutofit/>
          </a:bodyPr>
          <a:lstStyle/>
          <a:p>
            <a:r>
              <a:rPr lang="hr-HR" sz="1800" dirty="0"/>
              <a:t>Hodogram aktivnosti najčešće se u projektnim aplikacijama prikazuje kao </a:t>
            </a:r>
            <a:r>
              <a:rPr lang="hr-HR" sz="1800" dirty="0" err="1"/>
              <a:t>gantogram</a:t>
            </a:r>
            <a:r>
              <a:rPr lang="hr-HR" sz="1800" dirty="0"/>
              <a:t> (</a:t>
            </a:r>
            <a:r>
              <a:rPr lang="hr-HR" sz="1800" dirty="0" err="1"/>
              <a:t>Ganttov</a:t>
            </a:r>
            <a:r>
              <a:rPr lang="hr-HR" sz="1800" dirty="0"/>
              <a:t> dijagram)</a:t>
            </a:r>
          </a:p>
          <a:p>
            <a:endParaRPr lang="hr-HR" sz="1800" dirty="0"/>
          </a:p>
          <a:p>
            <a:r>
              <a:rPr lang="hr-HR" sz="1800" dirty="0" err="1"/>
              <a:t>Gantogram</a:t>
            </a:r>
            <a:r>
              <a:rPr lang="hr-HR" sz="1800" dirty="0"/>
              <a:t> (</a:t>
            </a:r>
            <a:r>
              <a:rPr lang="hr-HR" sz="1800" dirty="0" err="1"/>
              <a:t>Ganttov</a:t>
            </a:r>
            <a:r>
              <a:rPr lang="hr-HR" sz="1800" dirty="0"/>
              <a:t> dijagram, </a:t>
            </a:r>
            <a:r>
              <a:rPr lang="hr-HR" sz="1800" dirty="0" err="1"/>
              <a:t>Ganttov</a:t>
            </a:r>
            <a:r>
              <a:rPr lang="hr-HR" sz="1800" dirty="0"/>
              <a:t> grafikon i Metoda grafičkog prikazivanja</a:t>
            </a:r>
            <a:br>
              <a:rPr lang="hr-HR" sz="1800" dirty="0"/>
            </a:br>
            <a:r>
              <a:rPr lang="hr-HR" sz="1800" dirty="0"/>
              <a:t>informacija ) tip je stupčanog grafikona koji se koristi za prikaz vremenskog tijeka projekta.</a:t>
            </a:r>
          </a:p>
          <a:p>
            <a:br>
              <a:rPr lang="hr-HR" sz="1800" b="1" dirty="0"/>
            </a:br>
            <a:r>
              <a:rPr lang="hr-HR" sz="1800" b="1" dirty="0" err="1"/>
              <a:t>Gantogrami</a:t>
            </a:r>
            <a:r>
              <a:rPr lang="hr-HR" sz="1800" b="1" dirty="0"/>
              <a:t> ilustriraju </a:t>
            </a:r>
            <a:r>
              <a:rPr lang="hr-HR" sz="1800" b="1" dirty="0">
                <a:solidFill>
                  <a:srgbClr val="FF0000"/>
                </a:solidFill>
              </a:rPr>
              <a:t>početni i krajnji datum projektnih aktivnosti.</a:t>
            </a:r>
          </a:p>
          <a:p>
            <a:br>
              <a:rPr lang="hr-HR" sz="1800" b="1" dirty="0"/>
            </a:br>
            <a:r>
              <a:rPr lang="hr-HR" sz="1800" b="1" dirty="0" err="1"/>
              <a:t>Gantogram</a:t>
            </a:r>
            <a:r>
              <a:rPr lang="hr-HR" sz="1800" b="1" dirty="0"/>
              <a:t> predstavlja </a:t>
            </a:r>
            <a:r>
              <a:rPr lang="hr-HR" sz="1800" b="1" dirty="0">
                <a:solidFill>
                  <a:srgbClr val="FF0000"/>
                </a:solidFill>
              </a:rPr>
              <a:t>raspored projektnog vremena aktivnosti.</a:t>
            </a:r>
            <a:r>
              <a:rPr lang="hr-HR" sz="1800" b="1" dirty="0"/>
              <a:t> </a:t>
            </a:r>
          </a:p>
          <a:p>
            <a:endParaRPr lang="hr-HR" sz="1800" dirty="0"/>
          </a:p>
          <a:p>
            <a:r>
              <a:rPr lang="hr-HR" sz="1800" dirty="0"/>
              <a:t>Mjeseci najčešće nisu kalendarski postavljeni (pr. 1. mjesec provedbe projekta ne mora nužno značiti siječanj, već može biti bilo koji mjesec u godini, a koji označava 1. mjesec provedbe projekta) </a:t>
            </a:r>
          </a:p>
          <a:p>
            <a:endParaRPr lang="hr-HR" sz="1800" dirty="0"/>
          </a:p>
          <a:p>
            <a:r>
              <a:rPr lang="hr-HR" sz="1800" dirty="0"/>
              <a:t>Uz projektno vrijeme važno je uzeti u obzir i </a:t>
            </a:r>
            <a:r>
              <a:rPr lang="hr-HR" sz="1800" b="1" dirty="0">
                <a:solidFill>
                  <a:srgbClr val="FF0000"/>
                </a:solidFill>
              </a:rPr>
              <a:t>vremensku rezervu. </a:t>
            </a:r>
            <a:r>
              <a:rPr lang="hr-HR" sz="1800" dirty="0"/>
              <a:t>To je veće raspoloživo vrijeme od onog što je potrebno da bi se obavila neka aktivnost. </a:t>
            </a:r>
            <a:r>
              <a:rPr lang="hr-HR" sz="1800" b="1" dirty="0"/>
              <a:t>Vremenska rezerva omogućava sigurnost projektnom timu kao uvjet za kvalitetnu te pravovremenu provedbu svih projektnih aktivnosti. </a:t>
            </a:r>
            <a:endParaRPr lang="nb-NO" sz="1800" b="1" dirty="0"/>
          </a:p>
        </p:txBody>
      </p:sp>
    </p:spTree>
    <p:extLst>
      <p:ext uri="{BB962C8B-B14F-4D97-AF65-F5344CB8AC3E}">
        <p14:creationId xmlns:p14="http://schemas.microsoft.com/office/powerpoint/2010/main" val="348273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6AAEF0-838D-4257-9658-A0F02A9FB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Primjer </a:t>
            </a:r>
            <a:r>
              <a:rPr lang="hr-HR" b="1" dirty="0" err="1"/>
              <a:t>gantograma</a:t>
            </a:r>
            <a:endParaRPr lang="hr-HR" b="1" dirty="0"/>
          </a:p>
        </p:txBody>
      </p:sp>
      <p:pic>
        <p:nvPicPr>
          <p:cNvPr id="1026" name="Picture 2" descr="http://www.closeup-filmfestival.eu/wp-content/uploads/2014/11/101.png">
            <a:extLst>
              <a:ext uri="{FF2B5EF4-FFF2-40B4-BE49-F238E27FC236}">
                <a16:creationId xmlns:a16="http://schemas.microsoft.com/office/drawing/2014/main" id="{126185D3-F19C-4E39-9F7E-A9CE7C39DA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86252"/>
            <a:ext cx="10972799" cy="443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36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18DF14-8E4F-4F46-A7CF-4BED8FB7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Prednosti korištenja </a:t>
            </a:r>
            <a:r>
              <a:rPr lang="hr-HR" b="1" dirty="0" err="1"/>
              <a:t>gantograma</a:t>
            </a:r>
            <a:endParaRPr lang="hr-HR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05015C-4CE7-45BB-B526-6070870B8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19416"/>
            <a:ext cx="10972800" cy="40482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hr-HR" b="1" i="1" dirty="0"/>
            </a:br>
            <a:r>
              <a:rPr lang="hr-HR" dirty="0"/>
              <a:t>Prednosti </a:t>
            </a:r>
            <a:r>
              <a:rPr lang="hr-HR" dirty="0" err="1"/>
              <a:t>gantograma</a:t>
            </a:r>
            <a:r>
              <a:rPr lang="hr-HR" dirty="0"/>
              <a:t> su: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jednostavnost izrade i prikazivanja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preglednost i razumljivost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jednostavnost praćenja provedbe projektnih aktivnosti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520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18DF14-8E4F-4F46-A7CF-4BED8FB7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Nedostaci korištenja </a:t>
            </a:r>
            <a:r>
              <a:rPr lang="hr-HR" b="1" dirty="0" err="1"/>
              <a:t>gantograma</a:t>
            </a:r>
            <a:endParaRPr lang="hr-HR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05015C-4CE7-45BB-B526-6070870B8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19416"/>
            <a:ext cx="10972800" cy="48383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br>
              <a:rPr lang="hr-HR" b="1" i="1" dirty="0"/>
            </a:br>
            <a:r>
              <a:rPr lang="hr-HR" b="1" dirty="0"/>
              <a:t>Nedostaci</a:t>
            </a:r>
            <a:r>
              <a:rPr lang="hr-HR" dirty="0"/>
              <a:t> </a:t>
            </a:r>
            <a:r>
              <a:rPr lang="hr-HR" dirty="0" err="1"/>
              <a:t>gantograma</a:t>
            </a:r>
            <a:r>
              <a:rPr lang="hr-HR" dirty="0"/>
              <a:t> su: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prikazivanje završetka pojedinih aktivnosti je neprecizno i teško ga je odrediti u traženom trenutku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podaci koji se dobiju iz </a:t>
            </a:r>
            <a:r>
              <a:rPr lang="hr-HR" dirty="0" err="1"/>
              <a:t>gantograma</a:t>
            </a:r>
            <a:r>
              <a:rPr lang="hr-HR" dirty="0"/>
              <a:t> su nedovoljni za praćenje provedbe projekta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pomoću njega je teško uočiti povezanost između pojedinih aktivnosti</a:t>
            </a:r>
          </a:p>
          <a:p>
            <a:pPr marL="0" indent="0">
              <a:buNone/>
            </a:pP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355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E271C1-BE6D-462D-A441-C5EF0CECC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31749"/>
          </a:xfrm>
        </p:spPr>
        <p:txBody>
          <a:bodyPr/>
          <a:lstStyle/>
          <a:p>
            <a:pPr algn="ctr"/>
            <a:r>
              <a:rPr lang="hr-HR" b="1" dirty="0"/>
              <a:t>Savjeti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BA6F6C-5FB1-42EC-93D5-6C9BE77BF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5148901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hr-HR" sz="2800" dirty="0"/>
              <a:t>Obratite pozornost da u jednom mjesecu provedbe nema previše aktivnosti (</a:t>
            </a:r>
            <a:r>
              <a:rPr lang="hr-HR" sz="2800" b="1" dirty="0"/>
              <a:t>ravnomjeran raspored intenziteta</a:t>
            </a:r>
            <a:r>
              <a:rPr lang="hr-HR" sz="2800" dirty="0"/>
              <a:t>)</a:t>
            </a:r>
          </a:p>
          <a:p>
            <a:pPr marL="0" indent="0">
              <a:buNone/>
              <a:defRPr/>
            </a:pPr>
            <a:endParaRPr lang="hr-HR" sz="2800" dirty="0"/>
          </a:p>
          <a:p>
            <a:pPr>
              <a:defRPr/>
            </a:pPr>
            <a:r>
              <a:rPr lang="hr-HR" sz="2800" b="1" dirty="0">
                <a:solidFill>
                  <a:srgbClr val="FF0000"/>
                </a:solidFill>
              </a:rPr>
              <a:t>Izbjegavajte na samom početku projekta krenuti odmah s konkretnim aktivnostima </a:t>
            </a:r>
            <a:r>
              <a:rPr lang="hr-HR" sz="2800" dirty="0"/>
              <a:t>(u prvom mjesecu trebat će puno vremena za početnu organizaciju i koordinaciju </a:t>
            </a:r>
            <a:r>
              <a:rPr lang="hr-HR" sz="2800" b="1" dirty="0"/>
              <a:t>aktivnosti upravljanja te komunikaciju između svih dionika</a:t>
            </a:r>
            <a:r>
              <a:rPr lang="hr-HR" sz="2800" dirty="0"/>
              <a:t>) </a:t>
            </a:r>
          </a:p>
          <a:p>
            <a:pPr marL="0" indent="0">
              <a:buNone/>
              <a:defRPr/>
            </a:pPr>
            <a:endParaRPr lang="hr-HR" sz="2800" dirty="0"/>
          </a:p>
          <a:p>
            <a:pPr>
              <a:defRPr/>
            </a:pPr>
            <a:r>
              <a:rPr lang="hr-HR" sz="2800" dirty="0">
                <a:ea typeface="Tahoma" pitchFamily="34" charset="0"/>
                <a:cs typeface="Tahoma" pitchFamily="34" charset="0"/>
              </a:rPr>
              <a:t>Uvijek uzmite u obzir </a:t>
            </a:r>
            <a:r>
              <a:rPr lang="hr-HR" sz="2800" b="1" dirty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”vremensku rezervu” </a:t>
            </a:r>
            <a:r>
              <a:rPr lang="hr-HR" sz="2800" dirty="0">
                <a:ea typeface="Tahoma" pitchFamily="34" charset="0"/>
                <a:cs typeface="Tahoma" pitchFamily="34" charset="0"/>
              </a:rPr>
              <a:t>te razmislite o rizicima u provedbi projekta koji mogu dovesti do kašnjenja </a:t>
            </a:r>
          </a:p>
          <a:p>
            <a:pPr marL="0" indent="0">
              <a:buNone/>
              <a:defRPr/>
            </a:pPr>
            <a:endParaRPr lang="hr-HR" sz="2800" dirty="0"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hr-HR" sz="2800" dirty="0"/>
              <a:t>Pokušajte predvidjeti vrijeme potpisa Ugovora i sastaviti </a:t>
            </a:r>
            <a:r>
              <a:rPr lang="hr-HR" sz="2800" dirty="0" err="1"/>
              <a:t>gantogram</a:t>
            </a:r>
            <a:r>
              <a:rPr lang="hr-HR" sz="2800" dirty="0"/>
              <a:t> sukladno predviđenom datumu potpisivanja Ugovora / datumu početka provedbe projekta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072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064FC4-30C2-4E63-B790-853777DDF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49405"/>
            <a:ext cx="10972800" cy="1633492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Vježba</a:t>
            </a:r>
            <a:br>
              <a:rPr lang="hr-HR" b="1" dirty="0"/>
            </a:br>
            <a:br>
              <a:rPr lang="hr-HR" b="1" i="1" dirty="0"/>
            </a:br>
            <a:r>
              <a:rPr lang="hr-HR" sz="2700" b="1" i="1">
                <a:solidFill>
                  <a:schemeClr val="tx1"/>
                </a:solidFill>
                <a:latin typeface="+mn-lt"/>
              </a:rPr>
              <a:t>Za zadanu </a:t>
            </a:r>
            <a:r>
              <a:rPr lang="hr-HR" sz="2700" b="1" i="1" dirty="0">
                <a:solidFill>
                  <a:schemeClr val="tx1"/>
                </a:solidFill>
                <a:latin typeface="+mn-lt"/>
              </a:rPr>
              <a:t>projektnu ideju izradite </a:t>
            </a:r>
            <a:r>
              <a:rPr lang="hr-HR" sz="2700" b="1" i="1" dirty="0" err="1">
                <a:solidFill>
                  <a:schemeClr val="tx1"/>
                </a:solidFill>
                <a:latin typeface="+mn-lt"/>
              </a:rPr>
              <a:t>gantogram</a:t>
            </a:r>
            <a:r>
              <a:rPr lang="hr-HR" sz="2700" b="1" i="1" dirty="0">
                <a:solidFill>
                  <a:schemeClr val="tx1"/>
                </a:solidFill>
                <a:latin typeface="+mn-lt"/>
              </a:rPr>
              <a:t> / vremenski radni plan projekta prema navedenom primjeru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84FC9176-A5A9-4150-8109-763CC8A393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2357" y="3497802"/>
            <a:ext cx="10644326" cy="311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4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6" y="2505995"/>
            <a:ext cx="10972800" cy="1143000"/>
          </a:xfrm>
        </p:spPr>
        <p:txBody>
          <a:bodyPr/>
          <a:lstStyle/>
          <a:p>
            <a:pPr algn="ctr"/>
            <a:r>
              <a:rPr lang="hr-HR" b="1" dirty="0"/>
              <a:t>PROJEKTNI TIM</a:t>
            </a:r>
          </a:p>
        </p:txBody>
      </p:sp>
    </p:spTree>
    <p:extLst>
      <p:ext uri="{BB962C8B-B14F-4D97-AF65-F5344CB8AC3E}">
        <p14:creationId xmlns:p14="http://schemas.microsoft.com/office/powerpoint/2010/main" val="246010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4795"/>
            <a:ext cx="10972800" cy="1143000"/>
          </a:xfrm>
        </p:spPr>
        <p:txBody>
          <a:bodyPr/>
          <a:lstStyle/>
          <a:p>
            <a:pPr algn="ctr"/>
            <a:r>
              <a:rPr lang="en-US" b="1" dirty="0" err="1"/>
              <a:t>Odgovornosti</a:t>
            </a:r>
            <a:r>
              <a:rPr lang="en-US" b="1" dirty="0"/>
              <a:t> u </a:t>
            </a:r>
            <a:r>
              <a:rPr lang="en-US" b="1" dirty="0" err="1"/>
              <a:t>provedbi</a:t>
            </a:r>
            <a:r>
              <a:rPr lang="en-US" b="1" dirty="0"/>
              <a:t> </a:t>
            </a:r>
            <a:r>
              <a:rPr lang="en-US" b="1" dirty="0" err="1"/>
              <a:t>projekta</a:t>
            </a:r>
            <a:endParaRPr lang="nb-NO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7795"/>
            <a:ext cx="10972800" cy="5036805"/>
          </a:xfrm>
        </p:spPr>
        <p:txBody>
          <a:bodyPr/>
          <a:lstStyle/>
          <a:p>
            <a:pPr marL="342891" indent="-342891">
              <a:defRPr/>
            </a:pPr>
            <a:endParaRPr lang="hr-HR" dirty="0"/>
          </a:p>
          <a:p>
            <a:pPr marL="342891" indent="-342891">
              <a:defRPr/>
            </a:pPr>
            <a:r>
              <a:rPr lang="en-US" dirty="0" err="1"/>
              <a:t>Projektni</a:t>
            </a:r>
            <a:r>
              <a:rPr lang="en-US" dirty="0"/>
              <a:t> </a:t>
            </a:r>
            <a:r>
              <a:rPr lang="en-US" dirty="0" err="1"/>
              <a:t>tim</a:t>
            </a:r>
            <a:endParaRPr lang="hr-HR" dirty="0"/>
          </a:p>
          <a:p>
            <a:pPr marL="342891" indent="-342891">
              <a:defRPr/>
            </a:pPr>
            <a:endParaRPr lang="en-US" dirty="0"/>
          </a:p>
          <a:p>
            <a:pPr marL="342891" indent="-342891">
              <a:defRPr/>
            </a:pPr>
            <a:r>
              <a:rPr lang="en-US" dirty="0"/>
              <a:t>Za </a:t>
            </a:r>
            <a:r>
              <a:rPr lang="en-US" dirty="0" err="1"/>
              <a:t>svaku</a:t>
            </a:r>
            <a:r>
              <a:rPr lang="en-US" dirty="0"/>
              <a:t> se </a:t>
            </a:r>
            <a:r>
              <a:rPr lang="en-US" dirty="0" err="1"/>
              <a:t>aktivnost</a:t>
            </a:r>
            <a:r>
              <a:rPr lang="en-US" dirty="0"/>
              <a:t> mora </a:t>
            </a:r>
            <a:r>
              <a:rPr lang="en-US" dirty="0" err="1"/>
              <a:t>znati</a:t>
            </a:r>
            <a:r>
              <a:rPr lang="en-US" dirty="0"/>
              <a:t> </a:t>
            </a:r>
            <a:r>
              <a:rPr lang="en-US" dirty="0" err="1"/>
              <a:t>tko</a:t>
            </a:r>
            <a:r>
              <a:rPr lang="en-US" dirty="0"/>
              <a:t> je od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projektnog</a:t>
            </a:r>
            <a:r>
              <a:rPr lang="en-US" dirty="0"/>
              <a:t> </a:t>
            </a:r>
            <a:r>
              <a:rPr lang="en-US" dirty="0" err="1"/>
              <a:t>tima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(u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provedbe</a:t>
            </a:r>
            <a:r>
              <a:rPr lang="en-US" dirty="0"/>
              <a:t>) za </a:t>
            </a:r>
            <a:r>
              <a:rPr lang="en-US" dirty="0" err="1"/>
              <a:t>praćenje</a:t>
            </a:r>
            <a:endParaRPr lang="hr-HR" dirty="0"/>
          </a:p>
          <a:p>
            <a:pPr marL="342891" indent="-342891">
              <a:defRPr/>
            </a:pPr>
            <a:endParaRPr lang="en-US" dirty="0"/>
          </a:p>
          <a:p>
            <a:pPr marL="342891" indent="-342891">
              <a:defRPr/>
            </a:pPr>
            <a:r>
              <a:rPr lang="en-US" dirty="0" err="1"/>
              <a:t>Odgovornost</a:t>
            </a:r>
            <a:r>
              <a:rPr lang="en-US" dirty="0"/>
              <a:t> je </a:t>
            </a:r>
            <a:r>
              <a:rPr lang="en-US" dirty="0" err="1"/>
              <a:t>personalizirana</a:t>
            </a:r>
            <a:r>
              <a:rPr lang="en-US" dirty="0"/>
              <a:t> (u </a:t>
            </a:r>
            <a:r>
              <a:rPr lang="en-US" dirty="0" err="1"/>
              <a:t>užem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)</a:t>
            </a:r>
            <a:endParaRPr lang="hr-HR" dirty="0"/>
          </a:p>
          <a:p>
            <a:pPr marL="342891" indent="-342891">
              <a:defRPr/>
            </a:pPr>
            <a:endParaRPr lang="en-US" dirty="0"/>
          </a:p>
          <a:p>
            <a:pPr marL="342891" indent="-342891">
              <a:defRPr/>
            </a:pPr>
            <a:r>
              <a:rPr lang="en-US" dirty="0"/>
              <a:t>U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u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ulaze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izvoditelji</a:t>
            </a:r>
            <a:r>
              <a:rPr lang="en-US" dirty="0"/>
              <a:t> </a:t>
            </a:r>
            <a:r>
              <a:rPr lang="en-US" dirty="0" err="1"/>
              <a:t>aktivnosti</a:t>
            </a:r>
            <a:endParaRPr lang="en-US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208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9284"/>
            <a:ext cx="10972800" cy="1143000"/>
          </a:xfrm>
        </p:spPr>
        <p:txBody>
          <a:bodyPr/>
          <a:lstStyle/>
          <a:p>
            <a:pPr algn="ctr"/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Projektni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tim</a:t>
            </a:r>
            <a:endParaRPr lang="nb-NO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2284"/>
            <a:ext cx="10972800" cy="5496432"/>
          </a:xfrm>
        </p:spPr>
        <p:txBody>
          <a:bodyPr>
            <a:normAutofit lnSpcReduction="10000"/>
          </a:bodyPr>
          <a:lstStyle/>
          <a:p>
            <a:endParaRPr lang="hr-HR" dirty="0"/>
          </a:p>
          <a:p>
            <a:r>
              <a:rPr lang="en-GB" dirty="0" err="1"/>
              <a:t>Tko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osobe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provode</a:t>
            </a:r>
            <a:r>
              <a:rPr lang="en-GB" dirty="0"/>
              <a:t> </a:t>
            </a:r>
            <a:r>
              <a:rPr lang="en-GB" dirty="0" err="1"/>
              <a:t>projekt</a:t>
            </a:r>
            <a:r>
              <a:rPr lang="en-GB" dirty="0"/>
              <a:t>?  </a:t>
            </a:r>
            <a:endParaRPr lang="hr-HR" dirty="0"/>
          </a:p>
          <a:p>
            <a:endParaRPr lang="en-GB" dirty="0"/>
          </a:p>
          <a:p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funkcije</a:t>
            </a:r>
            <a:r>
              <a:rPr lang="en-GB" dirty="0"/>
              <a:t> </a:t>
            </a:r>
            <a:r>
              <a:rPr lang="en-GB" dirty="0" err="1"/>
              <a:t>pojedinog</a:t>
            </a:r>
            <a:r>
              <a:rPr lang="en-GB" dirty="0"/>
              <a:t> </a:t>
            </a:r>
            <a:r>
              <a:rPr lang="en-GB" dirty="0" err="1"/>
              <a:t>člana</a:t>
            </a:r>
            <a:r>
              <a:rPr lang="en-GB" dirty="0"/>
              <a:t> </a:t>
            </a:r>
            <a:r>
              <a:rPr lang="en-GB" dirty="0" err="1"/>
              <a:t>tima</a:t>
            </a:r>
            <a:r>
              <a:rPr lang="en-GB" dirty="0"/>
              <a:t>?</a:t>
            </a:r>
            <a:endParaRPr lang="hr-HR" dirty="0"/>
          </a:p>
          <a:p>
            <a:endParaRPr lang="en-GB" dirty="0"/>
          </a:p>
          <a:p>
            <a:r>
              <a:rPr lang="en-GB" dirty="0" err="1"/>
              <a:t>Kakva</a:t>
            </a:r>
            <a:r>
              <a:rPr lang="en-GB" dirty="0"/>
              <a:t> je </a:t>
            </a:r>
            <a:r>
              <a:rPr lang="en-GB" dirty="0" err="1"/>
              <a:t>organizacijska</a:t>
            </a:r>
            <a:r>
              <a:rPr lang="en-GB" dirty="0"/>
              <a:t> </a:t>
            </a:r>
            <a:r>
              <a:rPr lang="en-GB" dirty="0" err="1"/>
              <a:t>struktura</a:t>
            </a:r>
            <a:r>
              <a:rPr lang="en-GB" dirty="0"/>
              <a:t> </a:t>
            </a:r>
            <a:r>
              <a:rPr lang="en-GB" dirty="0" err="1"/>
              <a:t>projektnog</a:t>
            </a:r>
            <a:r>
              <a:rPr lang="en-GB" dirty="0"/>
              <a:t> </a:t>
            </a:r>
            <a:r>
              <a:rPr lang="en-GB" dirty="0" err="1"/>
              <a:t>tima</a:t>
            </a:r>
            <a:r>
              <a:rPr lang="en-GB" dirty="0"/>
              <a:t>? Je li </a:t>
            </a:r>
            <a:r>
              <a:rPr lang="en-GB" dirty="0" err="1"/>
              <a:t>ona</a:t>
            </a:r>
            <a:r>
              <a:rPr lang="en-GB" dirty="0"/>
              <a:t> </a:t>
            </a:r>
            <a:r>
              <a:rPr lang="en-GB" dirty="0" err="1"/>
              <a:t>uklopljena</a:t>
            </a:r>
            <a:r>
              <a:rPr lang="en-GB" dirty="0"/>
              <a:t> u </a:t>
            </a:r>
            <a:r>
              <a:rPr lang="en-GB" dirty="0" err="1"/>
              <a:t>postojeću</a:t>
            </a:r>
            <a:r>
              <a:rPr lang="en-GB" dirty="0"/>
              <a:t> </a:t>
            </a:r>
            <a:r>
              <a:rPr lang="en-GB" dirty="0" err="1"/>
              <a:t>organizacijsku</a:t>
            </a:r>
            <a:r>
              <a:rPr lang="en-GB" dirty="0"/>
              <a:t> </a:t>
            </a:r>
            <a:r>
              <a:rPr lang="en-GB" dirty="0" err="1"/>
              <a:t>strukturu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postoji</a:t>
            </a:r>
            <a:r>
              <a:rPr lang="en-GB" dirty="0"/>
              <a:t> </a:t>
            </a:r>
            <a:r>
              <a:rPr lang="en-GB" dirty="0" err="1"/>
              <a:t>zasebna</a:t>
            </a:r>
            <a:r>
              <a:rPr lang="en-GB" dirty="0"/>
              <a:t>, </a:t>
            </a:r>
            <a:r>
              <a:rPr lang="en-GB" dirty="0" err="1"/>
              <a:t>projektna</a:t>
            </a:r>
            <a:r>
              <a:rPr lang="en-GB" dirty="0"/>
              <a:t> </a:t>
            </a:r>
            <a:r>
              <a:rPr lang="en-GB" dirty="0" err="1"/>
              <a:t>organizacijska</a:t>
            </a:r>
            <a:r>
              <a:rPr lang="en-GB" dirty="0"/>
              <a:t> </a:t>
            </a:r>
            <a:r>
              <a:rPr lang="en-GB" dirty="0" err="1"/>
              <a:t>struktura</a:t>
            </a:r>
            <a:r>
              <a:rPr lang="en-GB" dirty="0"/>
              <a:t>? </a:t>
            </a:r>
            <a:endParaRPr lang="hr-HR" dirty="0"/>
          </a:p>
          <a:p>
            <a:endParaRPr lang="en-GB" dirty="0"/>
          </a:p>
          <a:p>
            <a:r>
              <a:rPr lang="en-GB" dirty="0"/>
              <a:t>Jesu li u </a:t>
            </a:r>
            <a:r>
              <a:rPr lang="en-GB" dirty="0" err="1"/>
              <a:t>projektni</a:t>
            </a:r>
            <a:r>
              <a:rPr lang="en-GB" dirty="0"/>
              <a:t> </a:t>
            </a:r>
            <a:r>
              <a:rPr lang="en-GB" dirty="0" err="1"/>
              <a:t>tim</a:t>
            </a:r>
            <a:r>
              <a:rPr lang="en-GB" dirty="0"/>
              <a:t> </a:t>
            </a:r>
            <a:r>
              <a:rPr lang="en-GB" dirty="0" err="1"/>
              <a:t>uključeni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vanjski</a:t>
            </a:r>
            <a:r>
              <a:rPr lang="en-GB" dirty="0"/>
              <a:t> </a:t>
            </a:r>
            <a:r>
              <a:rPr lang="en-GB" dirty="0" err="1"/>
              <a:t>stručnjaci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kakva</a:t>
            </a:r>
            <a:r>
              <a:rPr lang="en-GB" dirty="0"/>
              <a:t> je </a:t>
            </a:r>
            <a:r>
              <a:rPr lang="en-GB" dirty="0" err="1"/>
              <a:t>njihova</a:t>
            </a:r>
            <a:r>
              <a:rPr lang="en-GB" dirty="0"/>
              <a:t> </a:t>
            </a:r>
            <a:r>
              <a:rPr lang="en-GB" dirty="0" err="1"/>
              <a:t>uloga</a:t>
            </a:r>
            <a:r>
              <a:rPr lang="en-GB" dirty="0"/>
              <a:t>?</a:t>
            </a:r>
            <a:endParaRPr lang="hr-HR" dirty="0"/>
          </a:p>
          <a:p>
            <a:endParaRPr lang="en-GB" dirty="0"/>
          </a:p>
          <a:p>
            <a:r>
              <a:rPr lang="en-GB" dirty="0" err="1"/>
              <a:t>Tko</a:t>
            </a:r>
            <a:r>
              <a:rPr lang="en-GB" dirty="0"/>
              <a:t> je </a:t>
            </a:r>
            <a:r>
              <a:rPr lang="en-GB" dirty="0" err="1"/>
              <a:t>odgovoran</a:t>
            </a:r>
            <a:r>
              <a:rPr lang="en-GB" dirty="0"/>
              <a:t> </a:t>
            </a:r>
            <a:r>
              <a:rPr lang="en-GB" dirty="0" err="1"/>
              <a:t>kome</a:t>
            </a:r>
            <a:r>
              <a:rPr lang="en-GB" dirty="0"/>
              <a:t>, </a:t>
            </a:r>
            <a:r>
              <a:rPr lang="en-GB" dirty="0" err="1"/>
              <a:t>tko</a:t>
            </a:r>
            <a:r>
              <a:rPr lang="en-GB" dirty="0"/>
              <a:t> </a:t>
            </a:r>
            <a:r>
              <a:rPr lang="en-GB" dirty="0" err="1"/>
              <a:t>izvještava</a:t>
            </a:r>
            <a:r>
              <a:rPr lang="en-GB" dirty="0"/>
              <a:t> </a:t>
            </a:r>
            <a:r>
              <a:rPr lang="en-GB" dirty="0" err="1"/>
              <a:t>koga</a:t>
            </a:r>
            <a:r>
              <a:rPr lang="en-GB" dirty="0"/>
              <a:t>, o </a:t>
            </a:r>
            <a:r>
              <a:rPr lang="en-GB" dirty="0" err="1"/>
              <a:t>čemu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koliko</a:t>
            </a:r>
            <a:r>
              <a:rPr lang="en-GB" dirty="0"/>
              <a:t> </a:t>
            </a:r>
            <a:r>
              <a:rPr lang="en-GB" dirty="0" err="1"/>
              <a:t>često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693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4650"/>
            <a:ext cx="10972800" cy="1143000"/>
          </a:xfrm>
        </p:spPr>
        <p:txBody>
          <a:bodyPr/>
          <a:lstStyle/>
          <a:p>
            <a:r>
              <a:rPr lang="hr-HR" b="1" dirty="0"/>
              <a:t>Projekt tim</a:t>
            </a:r>
            <a:r>
              <a:rPr lang="hr-HR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046" y="4417804"/>
            <a:ext cx="10482730" cy="2303931"/>
          </a:xfrm>
        </p:spPr>
        <p:txBody>
          <a:bodyPr>
            <a:normAutofit fontScale="92500"/>
          </a:bodyPr>
          <a:lstStyle/>
          <a:p>
            <a:r>
              <a:rPr lang="hr-HR" dirty="0"/>
              <a:t>Projektni tim je najčešće sastavljen od zaposlenika prijavitelja i partnera</a:t>
            </a:r>
          </a:p>
          <a:p>
            <a:endParaRPr lang="hr-HR" dirty="0"/>
          </a:p>
          <a:p>
            <a:r>
              <a:rPr lang="hr-HR" dirty="0"/>
              <a:t>Po potrebi dio projektnog tima mogu biti i vanjski stručnjaci koji nisu zaposlenici prijavitelja ili partnera, ali su nužni za provedbu određenih projektnih aktivnosti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988" y="1111623"/>
            <a:ext cx="3983318" cy="2987489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7882" y="1774114"/>
            <a:ext cx="5199529" cy="245722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F3A">
                  <a:lumMod val="50000"/>
                </a:srgbClr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hr-H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Tim ljudi koji će provoditi projekt i projektne aktivnosti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F3A">
                  <a:lumMod val="50000"/>
                </a:srgbClr>
              </a:buClr>
              <a:buSzPct val="95000"/>
              <a:buFont typeface="Wingdings 2"/>
              <a:buChar char=""/>
              <a:tabLst/>
              <a:defRPr/>
            </a:pPr>
            <a:endParaRPr kumimoji="0" lang="hr-H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F3A">
                  <a:lumMod val="50000"/>
                </a:srgbClr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hr-H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Članovi projektnog tima mogu biti zaposlenici u jednoj organizaciji, ali mogu biti i iz različitih partnerskih organizacija</a:t>
            </a:r>
          </a:p>
        </p:txBody>
      </p:sp>
    </p:spTree>
    <p:extLst>
      <p:ext uri="{BB962C8B-B14F-4D97-AF65-F5344CB8AC3E}">
        <p14:creationId xmlns:p14="http://schemas.microsoft.com/office/powerpoint/2010/main" val="65527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376"/>
            <a:ext cx="10972800" cy="5150224"/>
          </a:xfrm>
        </p:spPr>
        <p:txBody>
          <a:bodyPr/>
          <a:lstStyle/>
          <a:p>
            <a:r>
              <a:rPr lang="pl-PL" dirty="0"/>
              <a:t>Temeljni projektni tim (najčešće) čini voditelj projekta, stručnjak za financije i stručnjak za komunikacije</a:t>
            </a:r>
          </a:p>
          <a:p>
            <a:endParaRPr lang="pl-PL" dirty="0"/>
          </a:p>
          <a:p>
            <a:r>
              <a:rPr lang="pl-PL" dirty="0"/>
              <a:t>Ostali članovi projektnog tima se planiraju ovisno o samom projektu i uključenim projektnim aktivnostima</a:t>
            </a:r>
          </a:p>
          <a:p>
            <a:endParaRPr lang="pl-PL" dirty="0"/>
          </a:p>
          <a:p>
            <a:r>
              <a:rPr lang="hr-HR" dirty="0"/>
              <a:t>Cijeli projektni tim mora razumijete kako će svaki član tima trebati preuzeti odgovornost za efikasnu komunikaciju u projektu i da će svaki član tima imati svoju ulogu i odgovornost za svoj rad na projektu</a:t>
            </a:r>
          </a:p>
        </p:txBody>
      </p:sp>
    </p:spTree>
    <p:extLst>
      <p:ext uri="{BB962C8B-B14F-4D97-AF65-F5344CB8AC3E}">
        <p14:creationId xmlns:p14="http://schemas.microsoft.com/office/powerpoint/2010/main" val="359050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704088"/>
            <a:ext cx="11546541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Metodologija uspostave projektnog tima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79812"/>
            <a:ext cx="10972800" cy="4244788"/>
          </a:xfrm>
        </p:spPr>
        <p:txBody>
          <a:bodyPr/>
          <a:lstStyle/>
          <a:p>
            <a:r>
              <a:rPr lang="hr-HR" dirty="0"/>
              <a:t>Definirati sljedeće:</a:t>
            </a:r>
          </a:p>
          <a:p>
            <a:pPr lvl="1"/>
            <a:r>
              <a:rPr lang="hr-HR" dirty="0"/>
              <a:t>Prijedlog učinkovite organizacijske strukture</a:t>
            </a:r>
          </a:p>
          <a:p>
            <a:pPr lvl="1"/>
            <a:r>
              <a:rPr lang="hr-HR" dirty="0"/>
              <a:t>Definiranje uloga u timu</a:t>
            </a:r>
          </a:p>
          <a:p>
            <a:pPr lvl="1"/>
            <a:r>
              <a:rPr lang="hr-HR" dirty="0"/>
              <a:t>Opis potrebnih kvalifikacija i iskustava 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Prema navedenim kriterijima definirati članove projektnog tima</a:t>
            </a:r>
          </a:p>
        </p:txBody>
      </p:sp>
    </p:spTree>
    <p:extLst>
      <p:ext uri="{BB962C8B-B14F-4D97-AF65-F5344CB8AC3E}">
        <p14:creationId xmlns:p14="http://schemas.microsoft.com/office/powerpoint/2010/main" val="25697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E6CF-FC35-4E17-AB45-7E66E7E0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7039"/>
            <a:ext cx="10972800" cy="1143000"/>
          </a:xfrm>
        </p:spPr>
        <p:txBody>
          <a:bodyPr/>
          <a:lstStyle/>
          <a:p>
            <a:pPr algn="ctr"/>
            <a:r>
              <a:rPr lang="hr-HR" b="1" dirty="0"/>
              <a:t>Članovi projektnog tima</a:t>
            </a:r>
            <a:endParaRPr lang="nb-NO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88F9A3-41E3-4DE5-9FED-C624D776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0039"/>
            <a:ext cx="10972800" cy="5460922"/>
          </a:xfrm>
        </p:spPr>
        <p:txBody>
          <a:bodyPr>
            <a:normAutofit fontScale="92500" lnSpcReduction="20000"/>
          </a:bodyPr>
          <a:lstStyle/>
          <a:p>
            <a:pPr marL="342891" indent="-342891">
              <a:defRPr/>
            </a:pPr>
            <a:endParaRPr lang="hr-HR" dirty="0"/>
          </a:p>
          <a:p>
            <a:pPr marL="342891" indent="-342891">
              <a:defRPr/>
            </a:pPr>
            <a:r>
              <a:rPr lang="en-US" dirty="0" err="1"/>
              <a:t>Voditelj</a:t>
            </a:r>
            <a:r>
              <a:rPr lang="en-US" dirty="0"/>
              <a:t> </a:t>
            </a:r>
            <a:r>
              <a:rPr lang="en-US" dirty="0" err="1"/>
              <a:t>projekta</a:t>
            </a:r>
            <a:endParaRPr lang="hr-HR" dirty="0"/>
          </a:p>
          <a:p>
            <a:pPr marL="342891" indent="-342891">
              <a:defRPr/>
            </a:pPr>
            <a:endParaRPr lang="en-US" dirty="0"/>
          </a:p>
          <a:p>
            <a:pPr marL="342891" indent="-342891">
              <a:defRPr/>
            </a:pPr>
            <a:r>
              <a:rPr lang="en-US" dirty="0" err="1"/>
              <a:t>Asistent</a:t>
            </a:r>
            <a:r>
              <a:rPr lang="en-US" dirty="0"/>
              <a:t> </a:t>
            </a:r>
            <a:r>
              <a:rPr lang="en-US" dirty="0" err="1"/>
              <a:t>voditelja</a:t>
            </a:r>
            <a:endParaRPr lang="hr-HR" dirty="0"/>
          </a:p>
          <a:p>
            <a:pPr marL="342891" indent="-342891">
              <a:defRPr/>
            </a:pPr>
            <a:endParaRPr lang="en-US" dirty="0"/>
          </a:p>
          <a:p>
            <a:pPr marL="342891" indent="-342891">
              <a:defRPr/>
            </a:pPr>
            <a:r>
              <a:rPr lang="en-US" dirty="0"/>
              <a:t>Administrator</a:t>
            </a:r>
            <a:endParaRPr lang="hr-HR" dirty="0"/>
          </a:p>
          <a:p>
            <a:pPr marL="342891" indent="-342891">
              <a:defRPr/>
            </a:pPr>
            <a:endParaRPr lang="en-US" dirty="0"/>
          </a:p>
          <a:p>
            <a:pPr marL="342891" indent="-342891">
              <a:defRPr/>
            </a:pPr>
            <a:r>
              <a:rPr lang="en-US" dirty="0" err="1"/>
              <a:t>Programski</a:t>
            </a:r>
            <a:r>
              <a:rPr lang="en-US" dirty="0"/>
              <a:t> </a:t>
            </a:r>
            <a:r>
              <a:rPr lang="en-US" dirty="0" err="1"/>
              <a:t>voditelj</a:t>
            </a:r>
            <a:r>
              <a:rPr lang="en-US" dirty="0"/>
              <a:t>/</a:t>
            </a:r>
            <a:r>
              <a:rPr lang="hr-HR" dirty="0"/>
              <a:t>k</a:t>
            </a:r>
            <a:r>
              <a:rPr lang="en-US" dirty="0" err="1"/>
              <a:t>oordinator</a:t>
            </a:r>
            <a:endParaRPr lang="hr-HR" dirty="0"/>
          </a:p>
          <a:p>
            <a:pPr marL="342891" indent="-342891">
              <a:defRPr/>
            </a:pPr>
            <a:endParaRPr lang="hr-HR" dirty="0"/>
          </a:p>
          <a:p>
            <a:pPr marL="342891" indent="-342891">
              <a:defRPr/>
            </a:pPr>
            <a:r>
              <a:rPr lang="hr-HR" dirty="0"/>
              <a:t>Financijski menadžer</a:t>
            </a:r>
          </a:p>
          <a:p>
            <a:pPr marL="342891" indent="-342891">
              <a:defRPr/>
            </a:pPr>
            <a:endParaRPr lang="en-US" dirty="0"/>
          </a:p>
          <a:p>
            <a:pPr marL="342891" indent="-342891">
              <a:defRPr/>
            </a:pPr>
            <a:r>
              <a:rPr lang="en-US" dirty="0" err="1"/>
              <a:t>Financijski</a:t>
            </a:r>
            <a:r>
              <a:rPr lang="en-US" dirty="0"/>
              <a:t> </a:t>
            </a:r>
            <a:r>
              <a:rPr lang="en-US" dirty="0" err="1"/>
              <a:t>asistent</a:t>
            </a:r>
            <a:endParaRPr lang="hr-HR" dirty="0"/>
          </a:p>
          <a:p>
            <a:pPr marL="342891" indent="-342891">
              <a:defRPr/>
            </a:pPr>
            <a:endParaRPr lang="en-US" dirty="0"/>
          </a:p>
          <a:p>
            <a:pPr marL="342891" indent="-342891">
              <a:defRPr/>
            </a:pPr>
            <a:r>
              <a:rPr lang="en-US" dirty="0" err="1"/>
              <a:t>Stručnjak</a:t>
            </a:r>
            <a:r>
              <a:rPr lang="en-US" dirty="0"/>
              <a:t> za </a:t>
            </a:r>
            <a:r>
              <a:rPr lang="en-US" dirty="0" err="1"/>
              <a:t>javnu</a:t>
            </a:r>
            <a:r>
              <a:rPr lang="en-US" dirty="0"/>
              <a:t> </a:t>
            </a:r>
            <a:r>
              <a:rPr lang="en-US" dirty="0" err="1"/>
              <a:t>nabavu</a:t>
            </a:r>
            <a:r>
              <a:rPr lang="en-US" dirty="0"/>
              <a:t> …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296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1063</Words>
  <Application>Microsoft Office PowerPoint</Application>
  <PresentationFormat>Široki zaslon</PresentationFormat>
  <Paragraphs>247</Paragraphs>
  <Slides>29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4" baseType="lpstr">
      <vt:lpstr>Calibri</vt:lpstr>
      <vt:lpstr>Century Gothic</vt:lpstr>
      <vt:lpstr>Palatino Linotype</vt:lpstr>
      <vt:lpstr>Wingdings 2</vt:lpstr>
      <vt:lpstr>Presentation on brainstorming</vt:lpstr>
      <vt:lpstr>„KULTajmo u Šibeniku! Razvoj civilnog sektora kroz aktivnosti u kulturi”  (UP.04.2.1.04.0162) </vt:lpstr>
      <vt:lpstr>UVOD</vt:lpstr>
      <vt:lpstr>PROJEKTNI TIM</vt:lpstr>
      <vt:lpstr>Odgovornosti u provedbi projekta</vt:lpstr>
      <vt:lpstr>Projektni tim</vt:lpstr>
      <vt:lpstr>Projekt tim </vt:lpstr>
      <vt:lpstr>PowerPoint prezentacija</vt:lpstr>
      <vt:lpstr>Metodologija uspostave projektnog tima</vt:lpstr>
      <vt:lpstr>Članovi projektnog tima</vt:lpstr>
      <vt:lpstr>Osnovni poslovi projektnog tima</vt:lpstr>
      <vt:lpstr>Osnovni poslovi projektnog tima</vt:lpstr>
      <vt:lpstr>Osnovni poslovi projektnog tima</vt:lpstr>
      <vt:lpstr>Osnovni poslovi projektnog tima</vt:lpstr>
      <vt:lpstr>Voditelj projektnog tima</vt:lpstr>
      <vt:lpstr>Voditelj projektnog tima</vt:lpstr>
      <vt:lpstr>Voditelj projektnog tima</vt:lpstr>
      <vt:lpstr>Uloga voditelja projekta se odnosi na:</vt:lpstr>
      <vt:lpstr>Uloga stručnjaka za financije:</vt:lpstr>
      <vt:lpstr>PowerPoint prezentacija</vt:lpstr>
      <vt:lpstr>PowerPoint prezentacija</vt:lpstr>
      <vt:lpstr>Hodogram aktivnosti</vt:lpstr>
      <vt:lpstr> Definiranje aktivnosti – planiranje vremenskog tijeka aktivnosti /  izrada hodograma </vt:lpstr>
      <vt:lpstr>Hodogram aktivnosti / vremenski radni plan</vt:lpstr>
      <vt:lpstr>Gantogram</vt:lpstr>
      <vt:lpstr>Primjer gantograma</vt:lpstr>
      <vt:lpstr>Prednosti korištenja gantograma</vt:lpstr>
      <vt:lpstr>Nedostaci korištenja gantograma</vt:lpstr>
      <vt:lpstr>Savjeti</vt:lpstr>
      <vt:lpstr>Vježba  Za zadanu projektnu ideju izradite gantogram / vremenski radni plan projekta prema navedenom primjeru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my moon</dc:creator>
  <cp:lastModifiedBy>my moon</cp:lastModifiedBy>
  <cp:revision>10</cp:revision>
  <dcterms:created xsi:type="dcterms:W3CDTF">2019-09-17T08:15:55Z</dcterms:created>
  <dcterms:modified xsi:type="dcterms:W3CDTF">2019-09-23T08:09:42Z</dcterms:modified>
</cp:coreProperties>
</file>