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72" r:id="rId2"/>
    <p:sldId id="326" r:id="rId3"/>
    <p:sldId id="354" r:id="rId4"/>
    <p:sldId id="355" r:id="rId5"/>
    <p:sldId id="356" r:id="rId6"/>
    <p:sldId id="357" r:id="rId7"/>
    <p:sldId id="358" r:id="rId8"/>
    <p:sldId id="359" r:id="rId9"/>
    <p:sldId id="360" r:id="rId10"/>
    <p:sldId id="361" r:id="rId11"/>
    <p:sldId id="362" r:id="rId12"/>
    <p:sldId id="327" r:id="rId13"/>
    <p:sldId id="328" r:id="rId14"/>
    <p:sldId id="329" r:id="rId15"/>
    <p:sldId id="330" r:id="rId16"/>
    <p:sldId id="331" r:id="rId17"/>
    <p:sldId id="332" r:id="rId18"/>
    <p:sldId id="333" r:id="rId19"/>
    <p:sldId id="334" r:id="rId20"/>
    <p:sldId id="344" r:id="rId21"/>
    <p:sldId id="345" r:id="rId22"/>
    <p:sldId id="346" r:id="rId23"/>
    <p:sldId id="347" r:id="rId24"/>
    <p:sldId id="348" r:id="rId25"/>
    <p:sldId id="349" r:id="rId26"/>
    <p:sldId id="350" r:id="rId27"/>
    <p:sldId id="351" r:id="rId28"/>
    <p:sldId id="352" r:id="rId29"/>
    <p:sldId id="353" r:id="rId30"/>
    <p:sldId id="32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7BFBB0-0DA2-4414-8074-0322E545F498}" type="datetimeFigureOut">
              <a:rPr lang="hr-HR" smtClean="0"/>
              <a:t>23.9.2019.</a:t>
            </a:fld>
            <a:endParaRPr lang="hr-H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8E41CC-285B-4E74-B319-B39620E0F4F6}" type="slidenum">
              <a:rPr lang="hr-HR" smtClean="0"/>
              <a:t>‹#›</a:t>
            </a:fld>
            <a:endParaRPr lang="hr-HR"/>
          </a:p>
        </p:txBody>
      </p:sp>
    </p:spTree>
    <p:extLst>
      <p:ext uri="{BB962C8B-B14F-4D97-AF65-F5344CB8AC3E}">
        <p14:creationId xmlns:p14="http://schemas.microsoft.com/office/powerpoint/2010/main" val="1170663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9/23/2019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9/23/2019</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9/23/2019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9/23/2019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9/23/2019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9/23/2019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9/23/2019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9/23/2019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9/23/2019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9/23/2019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9/23/2019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9/23/2019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9/23/2019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eurostat" TargetMode="External"/><Relationship Id="rId2" Type="http://schemas.openxmlformats.org/officeDocument/2006/relationships/hyperlink" Target="https://data.gov.h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62421" y="2442890"/>
            <a:ext cx="3740030" cy="2082127"/>
          </a:xfrm>
        </p:spPr>
        <p:txBody>
          <a:bodyPr>
            <a:normAutofit/>
          </a:bodyPr>
          <a:lstStyle/>
          <a:p>
            <a:pPr algn="ctr"/>
            <a:r>
              <a:rPr lang="hr-HR" sz="2400" dirty="0">
                <a:solidFill>
                  <a:schemeClr val="tx1"/>
                </a:solidFill>
              </a:rPr>
              <a:t>„</a:t>
            </a:r>
            <a:r>
              <a:rPr lang="pt-BR" sz="2400" dirty="0">
                <a:solidFill>
                  <a:schemeClr val="tx1"/>
                </a:solidFill>
              </a:rPr>
              <a:t>KULTajmo u Šibeniku! Razvoj civilnog sektora kroz aktivnosti u kulturi</a:t>
            </a:r>
            <a:r>
              <a:rPr lang="hr-HR" sz="2400" dirty="0">
                <a:solidFill>
                  <a:schemeClr val="tx1"/>
                </a:solidFill>
              </a:rPr>
              <a:t>”</a:t>
            </a:r>
            <a:br>
              <a:rPr lang="hr-HR" sz="2400" dirty="0">
                <a:solidFill>
                  <a:schemeClr val="tx1"/>
                </a:solidFill>
              </a:rPr>
            </a:br>
            <a:br>
              <a:rPr lang="hr-HR" sz="2400" dirty="0">
                <a:solidFill>
                  <a:schemeClr val="tx1"/>
                </a:solidFill>
              </a:rPr>
            </a:br>
            <a:r>
              <a:rPr lang="hr-HR" sz="1600" dirty="0">
                <a:solidFill>
                  <a:schemeClr val="tx1"/>
                </a:solidFill>
              </a:rPr>
              <a:t>(UP.04.2.1.04.0162)</a:t>
            </a:r>
            <a:br>
              <a:rPr lang="hr-HR" sz="2400" dirty="0"/>
            </a:b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0863" y="2442890"/>
            <a:ext cx="3719530" cy="1859765"/>
          </a:xfrm>
          <a:prstGeom prst="rect">
            <a:avLst/>
          </a:prstGeom>
          <a:effectLst>
            <a:softEdge rad="63500"/>
          </a:effectLst>
        </p:spPr>
      </p:pic>
      <p:pic>
        <p:nvPicPr>
          <p:cNvPr id="3" name="Picture 2"/>
          <p:cNvPicPr>
            <a:picLocks noChangeAspect="1"/>
          </p:cNvPicPr>
          <p:nvPr/>
        </p:nvPicPr>
        <p:blipFill>
          <a:blip r:embed="rId4"/>
          <a:stretch>
            <a:fillRect/>
          </a:stretch>
        </p:blipFill>
        <p:spPr>
          <a:xfrm>
            <a:off x="2248199" y="6254151"/>
            <a:ext cx="7508388" cy="603849"/>
          </a:xfrm>
          <a:prstGeom prst="rect">
            <a:avLst/>
          </a:prstGeom>
        </p:spPr>
      </p:pic>
      <p:sp>
        <p:nvSpPr>
          <p:cNvPr id="7" name="Subtitle 6"/>
          <p:cNvSpPr>
            <a:spLocks noGrp="1"/>
          </p:cNvSpPr>
          <p:nvPr>
            <p:ph type="subTitle" idx="1"/>
          </p:nvPr>
        </p:nvSpPr>
        <p:spPr>
          <a:xfrm>
            <a:off x="1254638" y="896438"/>
            <a:ext cx="9197580" cy="1169585"/>
          </a:xfrm>
        </p:spPr>
        <p:txBody>
          <a:bodyPr>
            <a:normAutofit/>
          </a:bodyPr>
          <a:lstStyle/>
          <a:p>
            <a:pPr algn="ctr"/>
            <a:r>
              <a:rPr lang="pt-BR" sz="3200" b="1" dirty="0"/>
              <a:t>Radionice o mogućnostima prijave na </a:t>
            </a:r>
            <a:endParaRPr lang="hr-HR" sz="3200" b="1" dirty="0"/>
          </a:p>
          <a:p>
            <a:pPr algn="ctr"/>
            <a:r>
              <a:rPr lang="pt-BR" sz="3200" b="1" dirty="0"/>
              <a:t>EU fondove i razvoj projektnih aplikacija</a:t>
            </a:r>
            <a:endParaRPr lang="hr-HR" sz="3200" b="1" dirty="0"/>
          </a:p>
        </p:txBody>
      </p:sp>
      <p:pic>
        <p:nvPicPr>
          <p:cNvPr id="8" name="Picture 7"/>
          <p:cNvPicPr>
            <a:picLocks noChangeAspect="1"/>
          </p:cNvPicPr>
          <p:nvPr/>
        </p:nvPicPr>
        <p:blipFill>
          <a:blip r:embed="rId5"/>
          <a:stretch>
            <a:fillRect/>
          </a:stretch>
        </p:blipFill>
        <p:spPr>
          <a:xfrm>
            <a:off x="4037975" y="4679523"/>
            <a:ext cx="3630907" cy="1420122"/>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28165"/>
            <a:ext cx="10972800" cy="5096435"/>
          </a:xfrm>
        </p:spPr>
        <p:txBody>
          <a:bodyPr/>
          <a:lstStyle/>
          <a:p>
            <a:r>
              <a:rPr lang="hr-HR" dirty="0"/>
              <a:t>Prilikom korištenja statističkih podataka koristiti samo pouzdane i provjerljive izvore kao </a:t>
            </a:r>
            <a:r>
              <a:rPr lang="hr-HR" dirty="0" err="1"/>
              <a:t>npr</a:t>
            </a:r>
            <a:r>
              <a:rPr lang="hr-HR" dirty="0"/>
              <a:t>:</a:t>
            </a:r>
          </a:p>
          <a:p>
            <a:pPr lvl="1"/>
            <a:r>
              <a:rPr lang="hr-HR" dirty="0"/>
              <a:t>Državni zavod za statistiku</a:t>
            </a:r>
          </a:p>
          <a:p>
            <a:pPr lvl="1"/>
            <a:r>
              <a:rPr lang="hr-HR" dirty="0"/>
              <a:t>Hrvatski zavod za zapošljavanje</a:t>
            </a:r>
          </a:p>
          <a:p>
            <a:pPr lvl="1"/>
            <a:r>
              <a:rPr lang="hr-HR" dirty="0"/>
              <a:t>Središnji državni portal (</a:t>
            </a:r>
            <a:r>
              <a:rPr lang="hr-HR" dirty="0">
                <a:hlinkClick r:id="rId2"/>
              </a:rPr>
              <a:t>https://data.gov.hr</a:t>
            </a:r>
            <a:r>
              <a:rPr lang="hr-HR" dirty="0"/>
              <a:t>)</a:t>
            </a:r>
          </a:p>
          <a:p>
            <a:pPr lvl="1"/>
            <a:r>
              <a:rPr lang="hr-HR" dirty="0" err="1"/>
              <a:t>Eurostat</a:t>
            </a:r>
            <a:r>
              <a:rPr lang="hr-HR" dirty="0"/>
              <a:t> (</a:t>
            </a:r>
            <a:r>
              <a:rPr lang="hr-HR" dirty="0">
                <a:hlinkClick r:id="rId3"/>
              </a:rPr>
              <a:t>https://ec.europa.eu/eurostat</a:t>
            </a:r>
            <a:r>
              <a:rPr lang="hr-HR" dirty="0"/>
              <a:t>)</a:t>
            </a:r>
          </a:p>
          <a:p>
            <a:endParaRPr lang="hr-HR" dirty="0"/>
          </a:p>
          <a:p>
            <a:r>
              <a:rPr lang="hr-HR" dirty="0"/>
              <a:t>Medijski portali, privatni blogovi, forumi ili slični portali nisu dobar temelj za statističke i druge relevantne podatke</a:t>
            </a:r>
          </a:p>
        </p:txBody>
      </p:sp>
    </p:spTree>
    <p:extLst>
      <p:ext uri="{BB962C8B-B14F-4D97-AF65-F5344CB8AC3E}">
        <p14:creationId xmlns:p14="http://schemas.microsoft.com/office/powerpoint/2010/main" val="304133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Vježba – rad u grupama</a:t>
            </a:r>
          </a:p>
        </p:txBody>
      </p:sp>
      <p:sp>
        <p:nvSpPr>
          <p:cNvPr id="3" name="Content Placeholder 2"/>
          <p:cNvSpPr>
            <a:spLocks noGrp="1"/>
          </p:cNvSpPr>
          <p:nvPr>
            <p:ph idx="1"/>
          </p:nvPr>
        </p:nvSpPr>
        <p:spPr>
          <a:xfrm>
            <a:off x="609600" y="2447364"/>
            <a:ext cx="7749396" cy="3877235"/>
          </a:xfrm>
        </p:spPr>
        <p:txBody>
          <a:bodyPr>
            <a:normAutofit lnSpcReduction="10000"/>
          </a:bodyPr>
          <a:lstStyle/>
          <a:p>
            <a:r>
              <a:rPr lang="hr-HR" dirty="0"/>
              <a:t>Pronađite poziv „Uključivanje djece i mladih u riziku od socijalne isključenosti te osoba s invaliditetom i djece s teškoćama u razvoju u zajednicu kroz šport”</a:t>
            </a:r>
          </a:p>
          <a:p>
            <a:pPr marL="0" indent="0">
              <a:buNone/>
            </a:pPr>
            <a:r>
              <a:rPr lang="hr-HR" dirty="0"/>
              <a:t> </a:t>
            </a:r>
          </a:p>
          <a:p>
            <a:r>
              <a:rPr lang="hr-HR" dirty="0"/>
              <a:t>Napravite </a:t>
            </a:r>
            <a:r>
              <a:rPr lang="hr-HR" dirty="0" err="1"/>
              <a:t>brainstorm</a:t>
            </a:r>
            <a:r>
              <a:rPr lang="hr-HR" dirty="0"/>
              <a:t> svrhe i opravdanosti projekta za vašu projektnu ideju</a:t>
            </a:r>
          </a:p>
          <a:p>
            <a:r>
              <a:rPr lang="hr-HR" dirty="0"/>
              <a:t>Pronađite relevantne statističke podatke vezane za vašu projektnu ideju</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7426" y="1361398"/>
            <a:ext cx="1890263" cy="2037409"/>
          </a:xfrm>
          <a:prstGeom prst="rect">
            <a:avLst/>
          </a:prstGeom>
        </p:spPr>
      </p:pic>
    </p:spTree>
    <p:extLst>
      <p:ext uri="{BB962C8B-B14F-4D97-AF65-F5344CB8AC3E}">
        <p14:creationId xmlns:p14="http://schemas.microsoft.com/office/powerpoint/2010/main" val="36480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6" y="2505995"/>
            <a:ext cx="10972800" cy="1143000"/>
          </a:xfrm>
        </p:spPr>
        <p:txBody>
          <a:bodyPr/>
          <a:lstStyle/>
          <a:p>
            <a:pPr algn="ctr"/>
            <a:r>
              <a:rPr lang="hr-HR" b="1" dirty="0"/>
              <a:t>PROVEDBENI KAPACITETI</a:t>
            </a:r>
          </a:p>
        </p:txBody>
      </p:sp>
    </p:spTree>
    <p:extLst>
      <p:ext uri="{BB962C8B-B14F-4D97-AF65-F5344CB8AC3E}">
        <p14:creationId xmlns:p14="http://schemas.microsoft.com/office/powerpoint/2010/main" val="128283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Provedbeni kapaciteti</a:t>
            </a:r>
          </a:p>
        </p:txBody>
      </p:sp>
      <p:sp>
        <p:nvSpPr>
          <p:cNvPr id="3" name="Content Placeholder 2"/>
          <p:cNvSpPr>
            <a:spLocks noGrp="1"/>
          </p:cNvSpPr>
          <p:nvPr>
            <p:ph idx="1"/>
          </p:nvPr>
        </p:nvSpPr>
        <p:spPr>
          <a:xfrm>
            <a:off x="609600" y="2133599"/>
            <a:ext cx="10972800" cy="4580966"/>
          </a:xfrm>
        </p:spPr>
        <p:txBody>
          <a:bodyPr>
            <a:normAutofit lnSpcReduction="10000"/>
          </a:bodyPr>
          <a:lstStyle/>
          <a:p>
            <a:r>
              <a:rPr lang="hr-HR" dirty="0"/>
              <a:t>Informacija o provedbenim kapacitetima prijavitelja i odabiru partnera</a:t>
            </a:r>
          </a:p>
          <a:p>
            <a:endParaRPr lang="hr-HR" dirty="0"/>
          </a:p>
          <a:p>
            <a:r>
              <a:rPr lang="hr-HR" dirty="0"/>
              <a:t>Prijavitelj</a:t>
            </a:r>
          </a:p>
          <a:p>
            <a:r>
              <a:rPr lang="hr-HR" dirty="0"/>
              <a:t>Partner 1</a:t>
            </a:r>
          </a:p>
          <a:p>
            <a:r>
              <a:rPr lang="hr-HR" dirty="0"/>
              <a:t>Partner 2</a:t>
            </a:r>
          </a:p>
          <a:p>
            <a:r>
              <a:rPr lang="hr-HR" dirty="0"/>
              <a:t>Partner ...</a:t>
            </a:r>
          </a:p>
          <a:p>
            <a:endParaRPr lang="hr-HR" dirty="0"/>
          </a:p>
          <a:p>
            <a:endParaRPr lang="hr-HR" dirty="0"/>
          </a:p>
          <a:p>
            <a:endParaRPr lang="hr-HR" dirty="0"/>
          </a:p>
          <a:p>
            <a:r>
              <a:rPr lang="pl-PL" sz="1800" i="1" dirty="0"/>
              <a:t>Za opis provedbenih kapaciteta u obrascu A je dopušteno je najviše 5000 znakova za unos (s razmacima).</a:t>
            </a:r>
            <a:endParaRPr lang="hr-HR" sz="18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0778" y="2835080"/>
            <a:ext cx="3594937" cy="2545989"/>
          </a:xfrm>
          <a:prstGeom prst="rect">
            <a:avLst/>
          </a:prstGeom>
        </p:spPr>
      </p:pic>
    </p:spTree>
    <p:extLst>
      <p:ext uri="{BB962C8B-B14F-4D97-AF65-F5344CB8AC3E}">
        <p14:creationId xmlns:p14="http://schemas.microsoft.com/office/powerpoint/2010/main" val="180238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Odabir prijavitelja i partnera</a:t>
            </a:r>
          </a:p>
        </p:txBody>
      </p:sp>
      <p:sp>
        <p:nvSpPr>
          <p:cNvPr id="3" name="Content Placeholder 2"/>
          <p:cNvSpPr>
            <a:spLocks noGrp="1"/>
          </p:cNvSpPr>
          <p:nvPr>
            <p:ph idx="1"/>
          </p:nvPr>
        </p:nvSpPr>
        <p:spPr/>
        <p:txBody>
          <a:bodyPr/>
          <a:lstStyle/>
          <a:p>
            <a:r>
              <a:rPr lang="hr-HR" dirty="0"/>
              <a:t>Organizacija/institucija mora u Uputama za prijavitelje (UzP) provjeriti je li prihvatljiva kao prijavitelj na predmetnom pozivu</a:t>
            </a:r>
          </a:p>
          <a:p>
            <a:endParaRPr lang="hr-HR" dirty="0"/>
          </a:p>
          <a:p>
            <a:r>
              <a:rPr lang="hr-HR" dirty="0"/>
              <a:t>Prilikom odabira partnera Prijavitelj mora provjeriti koji su partneri prihvatljivi sukladno UzP</a:t>
            </a:r>
          </a:p>
          <a:p>
            <a:endParaRPr lang="hr-HR" dirty="0"/>
          </a:p>
          <a:p>
            <a:r>
              <a:rPr lang="hr-HR" dirty="0"/>
              <a:t>Također mora provjeriti zadovoljavaju li i sve ostale uvijete koji su definirani u UzP</a:t>
            </a:r>
          </a:p>
        </p:txBody>
      </p:sp>
    </p:spTree>
    <p:extLst>
      <p:ext uri="{BB962C8B-B14F-4D97-AF65-F5344CB8AC3E}">
        <p14:creationId xmlns:p14="http://schemas.microsoft.com/office/powerpoint/2010/main" val="151529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Vježba – rad u grupama</a:t>
            </a:r>
          </a:p>
        </p:txBody>
      </p:sp>
      <p:sp>
        <p:nvSpPr>
          <p:cNvPr id="3" name="Content Placeholder 2"/>
          <p:cNvSpPr>
            <a:spLocks noGrp="1"/>
          </p:cNvSpPr>
          <p:nvPr>
            <p:ph idx="1"/>
          </p:nvPr>
        </p:nvSpPr>
        <p:spPr>
          <a:xfrm>
            <a:off x="609600" y="1935481"/>
            <a:ext cx="7749396" cy="2026919"/>
          </a:xfrm>
        </p:spPr>
        <p:txBody>
          <a:bodyPr>
            <a:normAutofit/>
          </a:bodyPr>
          <a:lstStyle/>
          <a:p>
            <a:r>
              <a:rPr lang="hr-HR" dirty="0"/>
              <a:t>Pronađite 3 otvorena poziva na web stranici strukturni fondovi</a:t>
            </a:r>
          </a:p>
          <a:p>
            <a:endParaRPr lang="hr-HR" dirty="0"/>
          </a:p>
          <a:p>
            <a:r>
              <a:rPr lang="hr-HR" dirty="0"/>
              <a:t>U Uputama za prijavitelje pronađite slijedeće: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7426" y="1361398"/>
            <a:ext cx="1890263" cy="2037409"/>
          </a:xfrm>
          <a:prstGeom prst="rect">
            <a:avLst/>
          </a:prstGeom>
        </p:spPr>
      </p:pic>
      <p:sp>
        <p:nvSpPr>
          <p:cNvPr id="5" name="Content Placeholder 2"/>
          <p:cNvSpPr txBox="1">
            <a:spLocks/>
          </p:cNvSpPr>
          <p:nvPr/>
        </p:nvSpPr>
        <p:spPr>
          <a:xfrm>
            <a:off x="609601" y="4050793"/>
            <a:ext cx="10578352" cy="1776266"/>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lvl="1"/>
            <a:r>
              <a:rPr lang="hr-HR" dirty="0"/>
              <a:t>Tko je prihvatljiv prijavitelj (nositelj) projekta i koje uvjete mora zadovoljavati?</a:t>
            </a:r>
          </a:p>
          <a:p>
            <a:pPr lvl="1"/>
            <a:r>
              <a:rPr lang="hr-HR" dirty="0"/>
              <a:t>Tko su prihvatljivi partneri na projektu i koje uvjete moraju zadovoljavati?</a:t>
            </a:r>
          </a:p>
          <a:p>
            <a:pPr lvl="1"/>
            <a:r>
              <a:rPr lang="hr-HR" dirty="0"/>
              <a:t>Na koliko prijava se može sudjelovati kao prijavitelji i kao partner?</a:t>
            </a:r>
          </a:p>
        </p:txBody>
      </p:sp>
    </p:spTree>
    <p:extLst>
      <p:ext uri="{BB962C8B-B14F-4D97-AF65-F5344CB8AC3E}">
        <p14:creationId xmlns:p14="http://schemas.microsoft.com/office/powerpoint/2010/main" val="373180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Prijavitelj:</a:t>
            </a:r>
          </a:p>
        </p:txBody>
      </p:sp>
      <p:sp>
        <p:nvSpPr>
          <p:cNvPr id="3" name="Content Placeholder 2"/>
          <p:cNvSpPr>
            <a:spLocks noGrp="1"/>
          </p:cNvSpPr>
          <p:nvPr>
            <p:ph idx="1"/>
          </p:nvPr>
        </p:nvSpPr>
        <p:spPr>
          <a:xfrm>
            <a:off x="609600" y="2187388"/>
            <a:ext cx="10972800" cy="4168589"/>
          </a:xfrm>
        </p:spPr>
        <p:txBody>
          <a:bodyPr>
            <a:normAutofit/>
          </a:bodyPr>
          <a:lstStyle/>
          <a:p>
            <a:r>
              <a:rPr lang="hr-HR" b="1" dirty="0"/>
              <a:t>Prijavitelj (nositelj projekta):</a:t>
            </a:r>
            <a:r>
              <a:rPr lang="hr-HR" dirty="0"/>
              <a:t> odgovara na cjelokupnu prijavu, odabir partnera te daljnju komunikaciju s provedbenim tijelima</a:t>
            </a:r>
          </a:p>
          <a:p>
            <a:endParaRPr lang="hr-HR" dirty="0"/>
          </a:p>
          <a:p>
            <a:r>
              <a:rPr lang="hr-HR" dirty="0"/>
              <a:t>Navedite vlastite </a:t>
            </a:r>
            <a:r>
              <a:rPr lang="hr-HR" b="1" dirty="0"/>
              <a:t>operativne</a:t>
            </a:r>
            <a:r>
              <a:rPr lang="hr-HR" dirty="0"/>
              <a:t>, odnosno </a:t>
            </a:r>
            <a:r>
              <a:rPr lang="hr-HR" b="1" dirty="0"/>
              <a:t>tehničke</a:t>
            </a:r>
            <a:r>
              <a:rPr lang="hr-HR" dirty="0"/>
              <a:t> i </a:t>
            </a:r>
            <a:r>
              <a:rPr lang="hr-HR" b="1" dirty="0"/>
              <a:t>upravljačke</a:t>
            </a:r>
            <a:r>
              <a:rPr lang="hr-HR" dirty="0"/>
              <a:t> kapacitete za provođenje projekta.</a:t>
            </a:r>
          </a:p>
          <a:p>
            <a:endParaRPr lang="hr-HR" dirty="0"/>
          </a:p>
          <a:p>
            <a:r>
              <a:rPr lang="hr-HR" dirty="0"/>
              <a:t>Potrebno je navesti informacije o </a:t>
            </a:r>
            <a:r>
              <a:rPr lang="hr-HR" b="1" dirty="0"/>
              <a:t>stručnosti prijavitelja </a:t>
            </a:r>
            <a:r>
              <a:rPr lang="hr-HR" dirty="0"/>
              <a:t>u području iz kojeg prijavljuje projekt, u vidu profesionalnih kvalifikacija.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0988" y="704088"/>
            <a:ext cx="1739153" cy="1594224"/>
          </a:xfrm>
          <a:prstGeom prst="rect">
            <a:avLst/>
          </a:prstGeom>
        </p:spPr>
      </p:pic>
    </p:spTree>
    <p:extLst>
      <p:ext uri="{BB962C8B-B14F-4D97-AF65-F5344CB8AC3E}">
        <p14:creationId xmlns:p14="http://schemas.microsoft.com/office/powerpoint/2010/main" val="3307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918" y="949362"/>
            <a:ext cx="10972800" cy="4859767"/>
          </a:xfrm>
        </p:spPr>
        <p:txBody>
          <a:bodyPr>
            <a:normAutofit/>
          </a:bodyPr>
          <a:lstStyle/>
          <a:p>
            <a:endParaRPr lang="hr-HR" dirty="0"/>
          </a:p>
          <a:p>
            <a:r>
              <a:rPr lang="hr-HR" dirty="0"/>
              <a:t>Potrebno je navesti iskustvo prijavitelja u </a:t>
            </a:r>
            <a:r>
              <a:rPr lang="hr-HR" b="1" dirty="0"/>
              <a:t>upravljanju projektima </a:t>
            </a:r>
            <a:r>
              <a:rPr lang="hr-HR" dirty="0"/>
              <a:t>vrijednosti slične prijavljenom projektu.</a:t>
            </a:r>
          </a:p>
          <a:p>
            <a:endParaRPr lang="hr-HR" dirty="0"/>
          </a:p>
          <a:p>
            <a:r>
              <a:rPr lang="hr-HR" dirty="0"/>
              <a:t>Objasnite na koji ćete način osigurati </a:t>
            </a:r>
            <a:r>
              <a:rPr lang="hr-HR" b="1" dirty="0"/>
              <a:t>dostatne upravljačke resurse </a:t>
            </a:r>
            <a:r>
              <a:rPr lang="hr-HR" dirty="0"/>
              <a:t>za koordiniranje i upravljanje projektom za vrijeme trajanja provedbe.</a:t>
            </a:r>
          </a:p>
          <a:p>
            <a:endParaRPr lang="hr-HR" dirty="0"/>
          </a:p>
          <a:p>
            <a:r>
              <a:rPr lang="hr-HR" dirty="0"/>
              <a:t>Ukoliko sam prijavitelj nema dovoljno iskustva jedna od partnerskih organizacija može preuzeti na sebe Project Management (ukoliko to Upute za prijavitelja dopuštaju).</a:t>
            </a:r>
          </a:p>
        </p:txBody>
      </p:sp>
    </p:spTree>
    <p:extLst>
      <p:ext uri="{BB962C8B-B14F-4D97-AF65-F5344CB8AC3E}">
        <p14:creationId xmlns:p14="http://schemas.microsoft.com/office/powerpoint/2010/main" val="178032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Partneri:</a:t>
            </a:r>
          </a:p>
        </p:txBody>
      </p:sp>
      <p:sp>
        <p:nvSpPr>
          <p:cNvPr id="3" name="Content Placeholder 2"/>
          <p:cNvSpPr>
            <a:spLocks noGrp="1"/>
          </p:cNvSpPr>
          <p:nvPr>
            <p:ph idx="1"/>
          </p:nvPr>
        </p:nvSpPr>
        <p:spPr>
          <a:xfrm>
            <a:off x="609600" y="2150632"/>
            <a:ext cx="10972800" cy="4389120"/>
          </a:xfrm>
        </p:spPr>
        <p:txBody>
          <a:bodyPr/>
          <a:lstStyle/>
          <a:p>
            <a:r>
              <a:rPr lang="hr-HR" dirty="0"/>
              <a:t>Ukoliko projekt uključuje i partnera, obrazložite odabir partnera.</a:t>
            </a:r>
          </a:p>
          <a:p>
            <a:endParaRPr lang="hr-HR" dirty="0"/>
          </a:p>
          <a:p>
            <a:r>
              <a:rPr lang="hr-HR" dirty="0"/>
              <a:t>Obrazložite dodanu vrijednost uključivanja u projekt svakog pojedinog partnera, potkrijepljeno informacijama o planiranoj podjeli zadataka i odgovornosti između partnera.</a:t>
            </a:r>
          </a:p>
          <a:p>
            <a:endParaRPr lang="hr-HR" dirty="0"/>
          </a:p>
          <a:p>
            <a:r>
              <a:rPr lang="hr-HR" dirty="0"/>
              <a:t>Navedite razloge zašto je neophodno sudjelovanje partnera za uspješnu provedbu projekta.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7906" y="824226"/>
            <a:ext cx="3254188" cy="1253947"/>
          </a:xfrm>
          <a:prstGeom prst="rect">
            <a:avLst/>
          </a:prstGeom>
        </p:spPr>
      </p:pic>
    </p:spTree>
    <p:extLst>
      <p:ext uri="{BB962C8B-B14F-4D97-AF65-F5344CB8AC3E}">
        <p14:creationId xmlns:p14="http://schemas.microsoft.com/office/powerpoint/2010/main" val="791466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Vježba – rad u grupama</a:t>
            </a:r>
          </a:p>
        </p:txBody>
      </p:sp>
      <p:sp>
        <p:nvSpPr>
          <p:cNvPr id="3" name="Content Placeholder 2"/>
          <p:cNvSpPr>
            <a:spLocks noGrp="1"/>
          </p:cNvSpPr>
          <p:nvPr>
            <p:ph idx="1"/>
          </p:nvPr>
        </p:nvSpPr>
        <p:spPr>
          <a:xfrm>
            <a:off x="609600" y="1935481"/>
            <a:ext cx="7749396" cy="2026919"/>
          </a:xfrm>
        </p:spPr>
        <p:txBody>
          <a:bodyPr>
            <a:normAutofit/>
          </a:bodyPr>
          <a:lstStyle/>
          <a:p>
            <a:r>
              <a:rPr lang="hr-HR" dirty="0"/>
              <a:t>Pronađite poziv „Kultura u centru - potpora razvoju javno-civilnog partnerstva u kulturi”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7426" y="1361398"/>
            <a:ext cx="1890263" cy="2037409"/>
          </a:xfrm>
          <a:prstGeom prst="rect">
            <a:avLst/>
          </a:prstGeom>
        </p:spPr>
      </p:pic>
      <p:sp>
        <p:nvSpPr>
          <p:cNvPr id="5" name="Content Placeholder 2"/>
          <p:cNvSpPr txBox="1">
            <a:spLocks/>
          </p:cNvSpPr>
          <p:nvPr/>
        </p:nvSpPr>
        <p:spPr>
          <a:xfrm>
            <a:off x="609600" y="4311198"/>
            <a:ext cx="10587318" cy="1784801"/>
          </a:xfrm>
          <a:prstGeom prst="rect">
            <a:avLst/>
          </a:prstGeom>
        </p:spPr>
        <p:txBody>
          <a:bodyPr vert="horz">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hr-HR" dirty="0"/>
              <a:t>Razradite ideju tko bi mogao biti prijavitelj (nositelj) projekta</a:t>
            </a:r>
          </a:p>
          <a:p>
            <a:r>
              <a:rPr lang="hr-HR" dirty="0"/>
              <a:t>Razradite ideju tko bi mogli biti partneri na projektu</a:t>
            </a:r>
          </a:p>
        </p:txBody>
      </p:sp>
    </p:spTree>
    <p:extLst>
      <p:ext uri="{BB962C8B-B14F-4D97-AF65-F5344CB8AC3E}">
        <p14:creationId xmlns:p14="http://schemas.microsoft.com/office/powerpoint/2010/main" val="2708612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2422" y="540186"/>
            <a:ext cx="10972800" cy="1143000"/>
          </a:xfrm>
        </p:spPr>
        <p:txBody>
          <a:bodyPr/>
          <a:lstStyle/>
          <a:p>
            <a:r>
              <a:rPr lang="hr-HR" dirty="0"/>
              <a:t>UVOD</a:t>
            </a:r>
            <a:endParaRPr lang="en-US" dirty="0"/>
          </a:p>
        </p:txBody>
      </p:sp>
      <p:sp>
        <p:nvSpPr>
          <p:cNvPr id="2" name="Content Placeholder 1"/>
          <p:cNvSpPr>
            <a:spLocks noGrp="1"/>
          </p:cNvSpPr>
          <p:nvPr>
            <p:ph idx="1"/>
          </p:nvPr>
        </p:nvSpPr>
        <p:spPr>
          <a:xfrm>
            <a:off x="1052422" y="1987267"/>
            <a:ext cx="10529977" cy="4368709"/>
          </a:xfrm>
        </p:spPr>
        <p:txBody>
          <a:bodyPr>
            <a:normAutofit/>
          </a:bodyPr>
          <a:lstStyle/>
          <a:p>
            <a:r>
              <a:rPr lang="hr-HR" dirty="0"/>
              <a:t>Ponavljanje </a:t>
            </a:r>
          </a:p>
          <a:p>
            <a:endParaRPr lang="hr-HR" dirty="0"/>
          </a:p>
          <a:p>
            <a:r>
              <a:rPr lang="hr-HR" dirty="0"/>
              <a:t>Kratki opis projekta</a:t>
            </a:r>
          </a:p>
          <a:p>
            <a:pPr lvl="1"/>
            <a:r>
              <a:rPr lang="hr-HR" dirty="0"/>
              <a:t>Svrha i opravdanost projekta</a:t>
            </a:r>
          </a:p>
          <a:p>
            <a:pPr lvl="1"/>
            <a:r>
              <a:rPr lang="hr-HR" dirty="0"/>
              <a:t>Provedbeni kapaciteti</a:t>
            </a:r>
          </a:p>
          <a:p>
            <a:pPr lvl="1"/>
            <a:r>
              <a:rPr lang="hr-HR" dirty="0"/>
              <a:t>Održivost projekta</a:t>
            </a:r>
          </a:p>
          <a:p>
            <a:pPr marL="0" indent="0">
              <a:buNone/>
            </a:pPr>
            <a:endParaRPr lang="hr-HR" dirty="0"/>
          </a:p>
          <a:p>
            <a:endParaRPr lang="hr-HR" dirty="0"/>
          </a:p>
          <a:p>
            <a:endParaRPr lang="hr-HR" dirty="0"/>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0873" y="1111686"/>
            <a:ext cx="4290204" cy="2802933"/>
          </a:xfrm>
          <a:prstGeom prst="rect">
            <a:avLst/>
          </a:prstGeom>
        </p:spPr>
      </p:pic>
    </p:spTree>
    <p:extLst>
      <p:ext uri="{BB962C8B-B14F-4D97-AF65-F5344CB8AC3E}">
        <p14:creationId xmlns:p14="http://schemas.microsoft.com/office/powerpoint/2010/main" val="4011217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6" y="2505995"/>
            <a:ext cx="10972800" cy="1143000"/>
          </a:xfrm>
        </p:spPr>
        <p:txBody>
          <a:bodyPr/>
          <a:lstStyle/>
          <a:p>
            <a:pPr algn="ctr"/>
            <a:r>
              <a:rPr lang="hr-HR" b="1" dirty="0"/>
              <a:t>ODRŽIVOST PROJEKTA</a:t>
            </a:r>
          </a:p>
        </p:txBody>
      </p:sp>
    </p:spTree>
    <p:extLst>
      <p:ext uri="{BB962C8B-B14F-4D97-AF65-F5344CB8AC3E}">
        <p14:creationId xmlns:p14="http://schemas.microsoft.com/office/powerpoint/2010/main" val="270044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Održivost projekta</a:t>
            </a:r>
          </a:p>
        </p:txBody>
      </p:sp>
      <p:sp>
        <p:nvSpPr>
          <p:cNvPr id="3" name="Content Placeholder 2"/>
          <p:cNvSpPr>
            <a:spLocks noGrp="1"/>
          </p:cNvSpPr>
          <p:nvPr>
            <p:ph idx="1"/>
          </p:nvPr>
        </p:nvSpPr>
        <p:spPr>
          <a:xfrm>
            <a:off x="609600" y="1935480"/>
            <a:ext cx="10972800" cy="4814944"/>
          </a:xfrm>
        </p:spPr>
        <p:txBody>
          <a:bodyPr>
            <a:normAutofit/>
          </a:bodyPr>
          <a:lstStyle/>
          <a:p>
            <a:r>
              <a:rPr lang="hr-HR" dirty="0"/>
              <a:t>U kontekstu projekata koji se financiraju bespovratnim sredstvima EU, održivost projekta označava nastavak djelovanja rezultata i ciljeva projekta nakon formalnog završetka, odnosno nakon završetka financiranja ugovornog tijela.</a:t>
            </a:r>
            <a:br>
              <a:rPr lang="hr-HR" dirty="0"/>
            </a:br>
            <a:endParaRPr lang="hr-HR" dirty="0"/>
          </a:p>
          <a:p>
            <a:endParaRPr lang="hr-HR" dirty="0"/>
          </a:p>
          <a:p>
            <a:endParaRPr lang="hr-HR" dirty="0"/>
          </a:p>
          <a:p>
            <a:endParaRPr lang="hr-HR" dirty="0"/>
          </a:p>
          <a:p>
            <a:endParaRPr lang="hr-HR" dirty="0"/>
          </a:p>
          <a:p>
            <a:r>
              <a:rPr lang="pl-PL" sz="1900" i="1" dirty="0"/>
              <a:t>Za opis provedbenih kapaciteta u obrascu A je dopušteno je najviše 5000 znakova za unos (s razmacima).</a:t>
            </a:r>
            <a:endParaRPr lang="hr-HR" sz="1900" i="1" dirty="0"/>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011706"/>
            <a:ext cx="3048000" cy="1524000"/>
          </a:xfrm>
          <a:prstGeom prst="rect">
            <a:avLst/>
          </a:prstGeom>
        </p:spPr>
      </p:pic>
    </p:spTree>
    <p:extLst>
      <p:ext uri="{BB962C8B-B14F-4D97-AF65-F5344CB8AC3E}">
        <p14:creationId xmlns:p14="http://schemas.microsoft.com/office/powerpoint/2010/main" val="201732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Važnost održivosti projekta</a:t>
            </a:r>
          </a:p>
        </p:txBody>
      </p:sp>
      <p:sp>
        <p:nvSpPr>
          <p:cNvPr id="3" name="Content Placeholder 2"/>
          <p:cNvSpPr>
            <a:spLocks noGrp="1"/>
          </p:cNvSpPr>
          <p:nvPr>
            <p:ph idx="1"/>
          </p:nvPr>
        </p:nvSpPr>
        <p:spPr>
          <a:xfrm>
            <a:off x="609600" y="2213386"/>
            <a:ext cx="10972800" cy="4070873"/>
          </a:xfrm>
        </p:spPr>
        <p:txBody>
          <a:bodyPr/>
          <a:lstStyle/>
          <a:p>
            <a:r>
              <a:rPr lang="hr-HR" dirty="0"/>
              <a:t>Donatoru, odnosno ugovornom tijelu, daje se do znanja da financira projekt čiji će rezultati utjecati na zajednicu u kojoj je projekt proveden i nakon njegova završetka. </a:t>
            </a:r>
          </a:p>
          <a:p>
            <a:endParaRPr lang="hr-HR" dirty="0"/>
          </a:p>
          <a:p>
            <a:r>
              <a:rPr lang="hr-HR" dirty="0"/>
              <a:t>Tako će se ujedno osigurati trajnost i dugovječnost pozitivnih promjena koje nastaju provedbom projekta, ali i osigurati da projekt bude smješten u kontekst i problematiku zajednice u kojoj se provodi.</a:t>
            </a:r>
            <a:br>
              <a:rPr lang="hr-HR" dirty="0"/>
            </a:br>
            <a:endParaRPr lang="hr-HR" dirty="0"/>
          </a:p>
          <a:p>
            <a:endParaRPr lang="hr-HR" dirty="0"/>
          </a:p>
        </p:txBody>
      </p:sp>
    </p:spTree>
    <p:extLst>
      <p:ext uri="{BB962C8B-B14F-4D97-AF65-F5344CB8AC3E}">
        <p14:creationId xmlns:p14="http://schemas.microsoft.com/office/powerpoint/2010/main" val="141723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447" y="1057835"/>
            <a:ext cx="11546541" cy="5656729"/>
          </a:xfrm>
        </p:spPr>
        <p:txBody>
          <a:bodyPr>
            <a:normAutofit lnSpcReduction="10000"/>
          </a:bodyPr>
          <a:lstStyle/>
          <a:p>
            <a:r>
              <a:rPr lang="hr-HR" dirty="0"/>
              <a:t>Opišite </a:t>
            </a:r>
            <a:r>
              <a:rPr lang="hr-HR" b="1" dirty="0"/>
              <a:t>konkretne mjere </a:t>
            </a:r>
            <a:r>
              <a:rPr lang="hr-HR" dirty="0"/>
              <a:t>koje ćete primijeniti tijekom provedbe i po završetku projekta putem kojih će osigurati održivost izlaznih komponenti (outputa) projekta te na koji će se način oni </a:t>
            </a:r>
            <a:r>
              <a:rPr lang="hr-HR" b="1" dirty="0"/>
              <a:t>koristiti nakon završetka </a:t>
            </a:r>
            <a:r>
              <a:rPr lang="hr-HR" dirty="0"/>
              <a:t>provedbe projekta. </a:t>
            </a:r>
          </a:p>
          <a:p>
            <a:endParaRPr lang="hr-HR" dirty="0"/>
          </a:p>
          <a:p>
            <a:r>
              <a:rPr lang="hr-HR" dirty="0"/>
              <a:t>Primjerice, tko će i kojim sredstvima platiti operativne troškove novoizgrađenog objekta, tko će biti odgovoran za prikladnu uporabu infrastrukture, tko će osigurati odgovarajući broj osoblja za upravljanje objektom, ili kako će se stečeno znanje osoba koje su sudjelovale na projektu primjenjivati u daljnjim aktivnostima organizacije prijavitelja/partnera. </a:t>
            </a:r>
          </a:p>
          <a:p>
            <a:endParaRPr lang="hr-HR" dirty="0"/>
          </a:p>
          <a:p>
            <a:r>
              <a:rPr lang="hr-HR" dirty="0"/>
              <a:t>Pojasnite hoće li biti moguć </a:t>
            </a:r>
            <a:r>
              <a:rPr lang="hr-HR" b="1" dirty="0"/>
              <a:t>prijenos rezultata i/ili izlaznih komponenti (outputa) </a:t>
            </a:r>
            <a:r>
              <a:rPr lang="hr-HR" dirty="0"/>
              <a:t>projekta na drugu organizaciju/županiju/državu?</a:t>
            </a:r>
          </a:p>
        </p:txBody>
      </p:sp>
    </p:spTree>
    <p:extLst>
      <p:ext uri="{BB962C8B-B14F-4D97-AF65-F5344CB8AC3E}">
        <p14:creationId xmlns:p14="http://schemas.microsoft.com/office/powerpoint/2010/main" val="346080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6864"/>
            <a:ext cx="10972800" cy="1143000"/>
          </a:xfrm>
        </p:spPr>
        <p:txBody>
          <a:bodyPr/>
          <a:lstStyle/>
          <a:p>
            <a:r>
              <a:rPr lang="hr-HR" dirty="0"/>
              <a:t>Financijska održivost</a:t>
            </a:r>
          </a:p>
        </p:txBody>
      </p:sp>
      <p:sp>
        <p:nvSpPr>
          <p:cNvPr id="3" name="Content Placeholder 2"/>
          <p:cNvSpPr>
            <a:spLocks noGrp="1"/>
          </p:cNvSpPr>
          <p:nvPr>
            <p:ph idx="1"/>
          </p:nvPr>
        </p:nvSpPr>
        <p:spPr>
          <a:xfrm>
            <a:off x="609600" y="1935479"/>
            <a:ext cx="11053482" cy="4734261"/>
          </a:xfrm>
        </p:spPr>
        <p:txBody>
          <a:bodyPr>
            <a:normAutofit/>
          </a:bodyPr>
          <a:lstStyle/>
          <a:p>
            <a:r>
              <a:rPr lang="hr-HR" dirty="0"/>
              <a:t>Odnosi se na financiranje tzv. follow-up aktivnosti odnosno na izvore prihoda za operativne troškova i troškove održavanja. </a:t>
            </a:r>
          </a:p>
          <a:p>
            <a:r>
              <a:rPr lang="hr-HR" dirty="0"/>
              <a:t>Očekuje se da će korisnik ili barem jedan od partnera dalje nastaviti razvijati i održavati rezultate dobivene projektom. </a:t>
            </a:r>
          </a:p>
          <a:p>
            <a:r>
              <a:rPr lang="hr-HR" dirty="0"/>
              <a:t>Kada govorimo o financijskoj održivosti, potrebno je pratiti novčani tijek, potencijalne opasnosti i dodatne prilike za financiranje, potencijalne probleme prihvatljivost troškova i povrata itd.</a:t>
            </a:r>
          </a:p>
          <a:p>
            <a:r>
              <a:rPr lang="hr-HR" dirty="0"/>
              <a:t>Financijska održivost može se osigurati daljnjom prijavom projekata na fondove EU, komercijalizacijom dijela aktivnosti ili prikupljanjem sredstava iz lokalnog/državnog proračuna.</a:t>
            </a:r>
          </a:p>
        </p:txBody>
      </p:sp>
    </p:spTree>
    <p:extLst>
      <p:ext uri="{BB962C8B-B14F-4D97-AF65-F5344CB8AC3E}">
        <p14:creationId xmlns:p14="http://schemas.microsoft.com/office/powerpoint/2010/main" val="68558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6864"/>
            <a:ext cx="10972800" cy="1143000"/>
          </a:xfrm>
        </p:spPr>
        <p:txBody>
          <a:bodyPr>
            <a:normAutofit/>
          </a:bodyPr>
          <a:lstStyle/>
          <a:p>
            <a:r>
              <a:rPr lang="hr-HR" dirty="0"/>
              <a:t>Institucionalna održivost</a:t>
            </a:r>
          </a:p>
        </p:txBody>
      </p:sp>
      <p:sp>
        <p:nvSpPr>
          <p:cNvPr id="3" name="Content Placeholder 2"/>
          <p:cNvSpPr>
            <a:spLocks noGrp="1"/>
          </p:cNvSpPr>
          <p:nvPr>
            <p:ph idx="1"/>
          </p:nvPr>
        </p:nvSpPr>
        <p:spPr/>
        <p:txBody>
          <a:bodyPr>
            <a:normAutofit lnSpcReduction="10000"/>
          </a:bodyPr>
          <a:lstStyle/>
          <a:p>
            <a:r>
              <a:rPr lang="hr-HR" dirty="0"/>
              <a:t>Kada govorimo o institucionalnoj održivosti, zapravo se radi o strukturama koje će omogućiti nastavak rezultata projekta po završetku financiranja, dogovoru o izgradnji kapaciteta, lokalnom vlasništvu nad projektima itd. </a:t>
            </a:r>
          </a:p>
          <a:p>
            <a:r>
              <a:rPr lang="hr-HR" dirty="0"/>
              <a:t>Pitanje se odnosi na podršku institucionalnih dionika projektnim rezultatima, programima i /ili aktivnostima kroz institucionalno financiranje, marketing, okupljanja u klastere itd.</a:t>
            </a:r>
          </a:p>
          <a:p>
            <a:r>
              <a:rPr lang="hr-HR" dirty="0"/>
              <a:t>Ukoliko su projektom stvorene nove institucije, potrebno je postaviti pitanje kakvi su njihovi kapaciteti, može li se provedba dugoročno nastaviti (obučenost osoblja, financijska sredstva, oprema) te mogu li partneri preuzeti nastavak provedbe.</a:t>
            </a:r>
          </a:p>
        </p:txBody>
      </p:sp>
    </p:spTree>
    <p:extLst>
      <p:ext uri="{BB962C8B-B14F-4D97-AF65-F5344CB8AC3E}">
        <p14:creationId xmlns:p14="http://schemas.microsoft.com/office/powerpoint/2010/main" val="372658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4794"/>
            <a:ext cx="10972800" cy="1143000"/>
          </a:xfrm>
        </p:spPr>
        <p:txBody>
          <a:bodyPr>
            <a:normAutofit/>
          </a:bodyPr>
          <a:lstStyle/>
          <a:p>
            <a:r>
              <a:rPr lang="pl-PL" dirty="0"/>
              <a:t>Održivost na razini politika</a:t>
            </a:r>
            <a:endParaRPr lang="hr-HR" dirty="0"/>
          </a:p>
        </p:txBody>
      </p:sp>
      <p:sp>
        <p:nvSpPr>
          <p:cNvPr id="3" name="Content Placeholder 2"/>
          <p:cNvSpPr>
            <a:spLocks noGrp="1"/>
          </p:cNvSpPr>
          <p:nvPr>
            <p:ph idx="1"/>
          </p:nvPr>
        </p:nvSpPr>
        <p:spPr>
          <a:xfrm>
            <a:off x="609600" y="1935480"/>
            <a:ext cx="10972800" cy="4850802"/>
          </a:xfrm>
        </p:spPr>
        <p:txBody>
          <a:bodyPr>
            <a:normAutofit lnSpcReduction="10000"/>
          </a:bodyPr>
          <a:lstStyle/>
          <a:p>
            <a:r>
              <a:rPr lang="hr-HR" dirty="0"/>
              <a:t>Održivost na razini promicanja javnih politika odnosi se na poboljšanje stručne prakse, zakonodavstva, uvođenja novih metoda rada itd. </a:t>
            </a:r>
          </a:p>
          <a:p>
            <a:r>
              <a:rPr lang="hr-HR" dirty="0"/>
              <a:t>Iako projekti nemaju uvijek ovu dimenziju, poželjno je razmisliti jesu li diseminacijski kanali koji se koriste na projektu dostatni da dovedu do promjene na lokalnoj, regionalnoj ili nacionalnoj razini. </a:t>
            </a:r>
          </a:p>
          <a:p>
            <a:endParaRPr lang="hr-HR" dirty="0"/>
          </a:p>
          <a:p>
            <a:r>
              <a:rPr lang="hr-HR" sz="2400" i="1" dirty="0"/>
              <a:t>Primjerice, ako je projekt razvio nove inovativne metode rada s osnovnoškolcima i uvrstio je osnovne diseminacijske aktivnosti prema drugim školama u projektne aktivnosti, je li ta mreža partnera i suradnika izvan projekta dovoljno velika da se prenese znanje o novoj metodi rada na druge škole te je li predviđeno da se i oni uključe u tu aktivnost; je li projekt uključio diseminacijske aktivnosti prema ostalim obrazovnim institucijama</a:t>
            </a:r>
          </a:p>
        </p:txBody>
      </p:sp>
    </p:spTree>
    <p:extLst>
      <p:ext uri="{BB962C8B-B14F-4D97-AF65-F5344CB8AC3E}">
        <p14:creationId xmlns:p14="http://schemas.microsoft.com/office/powerpoint/2010/main" val="258793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Okolišna održivost </a:t>
            </a:r>
          </a:p>
        </p:txBody>
      </p:sp>
      <p:sp>
        <p:nvSpPr>
          <p:cNvPr id="3" name="Content Placeholder 2"/>
          <p:cNvSpPr>
            <a:spLocks noGrp="1"/>
          </p:cNvSpPr>
          <p:nvPr>
            <p:ph idx="1"/>
          </p:nvPr>
        </p:nvSpPr>
        <p:spPr>
          <a:xfrm>
            <a:off x="609600" y="2177527"/>
            <a:ext cx="10972800" cy="4389120"/>
          </a:xfrm>
        </p:spPr>
        <p:txBody>
          <a:bodyPr/>
          <a:lstStyle/>
          <a:p>
            <a:r>
              <a:rPr lang="hr-HR" dirty="0"/>
              <a:t>Iako načelno nije u fokusu projekata koji se ne bave ovom temom ili temom koja se oslanja na zaštitu prirode i okoliša te energetsku i klimatsku održivost, okolišnu održivost vrlo je jednostavno uočiti ili/i u projekt ugraditi „zelene“ aktivnosti u svom radu</a:t>
            </a:r>
          </a:p>
          <a:p>
            <a:r>
              <a:rPr lang="hr-HR" dirty="0"/>
              <a:t>Primjeri kao što su korištenje obnovljivih izvora energije, smanjenje emisije ugljičnog dioksida, učinkovito korištenje energije itd.</a:t>
            </a:r>
          </a:p>
        </p:txBody>
      </p:sp>
    </p:spTree>
    <p:extLst>
      <p:ext uri="{BB962C8B-B14F-4D97-AF65-F5344CB8AC3E}">
        <p14:creationId xmlns:p14="http://schemas.microsoft.com/office/powerpoint/2010/main" val="429324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26776"/>
            <a:ext cx="10972800" cy="4997824"/>
          </a:xfrm>
        </p:spPr>
        <p:txBody>
          <a:bodyPr/>
          <a:lstStyle/>
          <a:p>
            <a:r>
              <a:rPr lang="hr-HR" dirty="0"/>
              <a:t>Kada se radi o održivosti, treba obratiti pozornost na to da kvalitetan sustav praćenja ne smije biti fokusiran na potrebe donatora ili kreatora politike, već treba pratiti potrebe ciljnih skupina, krajnjih korisnika, provoditelja projekta i njihovih partnera. </a:t>
            </a:r>
          </a:p>
          <a:p>
            <a:endParaRPr lang="hr-HR" dirty="0"/>
          </a:p>
          <a:p>
            <a:r>
              <a:rPr lang="hr-HR" dirty="0"/>
              <a:t>U suprotnom, može se očekivati slabiji efekt ostvarenja rezultata i koristi, slabiji razvoj lokalnih kapaciteta, a samim time i neodrživost projektnih rezultata i koristi.</a:t>
            </a:r>
          </a:p>
        </p:txBody>
      </p:sp>
    </p:spTree>
    <p:extLst>
      <p:ext uri="{BB962C8B-B14F-4D97-AF65-F5344CB8AC3E}">
        <p14:creationId xmlns:p14="http://schemas.microsoft.com/office/powerpoint/2010/main" val="348055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Vježba – rad u grupama</a:t>
            </a:r>
          </a:p>
        </p:txBody>
      </p:sp>
      <p:sp>
        <p:nvSpPr>
          <p:cNvPr id="3" name="Content Placeholder 2"/>
          <p:cNvSpPr>
            <a:spLocks noGrp="1"/>
          </p:cNvSpPr>
          <p:nvPr>
            <p:ph idx="1"/>
          </p:nvPr>
        </p:nvSpPr>
        <p:spPr>
          <a:xfrm>
            <a:off x="609600" y="1935480"/>
            <a:ext cx="7749396" cy="4389120"/>
          </a:xfrm>
        </p:spPr>
        <p:txBody>
          <a:bodyPr/>
          <a:lstStyle/>
          <a:p>
            <a:r>
              <a:rPr lang="hr-HR" dirty="0"/>
              <a:t>Pronađite poziv „Kultura u centru - potpora razvoju javno-civilnog partnerstva u kulturi”</a:t>
            </a:r>
          </a:p>
          <a:p>
            <a:pPr marL="0" indent="0">
              <a:buNone/>
            </a:pPr>
            <a:r>
              <a:rPr lang="hr-HR" dirty="0"/>
              <a:t> </a:t>
            </a:r>
          </a:p>
          <a:p>
            <a:r>
              <a:rPr lang="hr-HR" dirty="0"/>
              <a:t>Odredite i napišite održivosti po pojedinim segmentima za vaš projekt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7426" y="1361398"/>
            <a:ext cx="1890263" cy="2037409"/>
          </a:xfrm>
          <a:prstGeom prst="rect">
            <a:avLst/>
          </a:prstGeom>
        </p:spPr>
      </p:pic>
    </p:spTree>
    <p:extLst>
      <p:ext uri="{BB962C8B-B14F-4D97-AF65-F5344CB8AC3E}">
        <p14:creationId xmlns:p14="http://schemas.microsoft.com/office/powerpoint/2010/main" val="1362115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6" y="2505995"/>
            <a:ext cx="10972800" cy="1143000"/>
          </a:xfrm>
        </p:spPr>
        <p:txBody>
          <a:bodyPr>
            <a:normAutofit/>
          </a:bodyPr>
          <a:lstStyle/>
          <a:p>
            <a:pPr algn="ctr"/>
            <a:r>
              <a:rPr lang="hr-HR" b="1" dirty="0"/>
              <a:t>KRATKI OPIS PROJEKTA</a:t>
            </a:r>
          </a:p>
        </p:txBody>
      </p:sp>
    </p:spTree>
    <p:extLst>
      <p:ext uri="{BB962C8B-B14F-4D97-AF65-F5344CB8AC3E}">
        <p14:creationId xmlns:p14="http://schemas.microsoft.com/office/powerpoint/2010/main" val="62338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46" y="1191063"/>
            <a:ext cx="10972800" cy="1143000"/>
          </a:xfrm>
        </p:spPr>
        <p:txBody>
          <a:bodyPr>
            <a:normAutofit/>
          </a:bodyPr>
          <a:lstStyle/>
          <a:p>
            <a:pPr algn="ctr"/>
            <a:r>
              <a:rPr lang="hr-HR" dirty="0"/>
              <a:t>Hvala na pažnji!</a:t>
            </a:r>
          </a:p>
        </p:txBody>
      </p:sp>
      <p:pic>
        <p:nvPicPr>
          <p:cNvPr id="5" name="Picture 4"/>
          <p:cNvPicPr>
            <a:picLocks noChangeAspect="1"/>
          </p:cNvPicPr>
          <p:nvPr/>
        </p:nvPicPr>
        <p:blipFill>
          <a:blip r:embed="rId2"/>
          <a:stretch>
            <a:fillRect/>
          </a:stretch>
        </p:blipFill>
        <p:spPr>
          <a:xfrm>
            <a:off x="4505740" y="2583856"/>
            <a:ext cx="3137264" cy="973792"/>
          </a:xfrm>
          <a:prstGeom prst="rect">
            <a:avLst/>
          </a:prstGeom>
        </p:spPr>
      </p:pic>
    </p:spTree>
    <p:extLst>
      <p:ext uri="{BB962C8B-B14F-4D97-AF65-F5344CB8AC3E}">
        <p14:creationId xmlns:p14="http://schemas.microsoft.com/office/powerpoint/2010/main" val="336394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87" y="636270"/>
            <a:ext cx="9027459" cy="914399"/>
          </a:xfrm>
        </p:spPr>
        <p:txBody>
          <a:bodyPr>
            <a:normAutofit/>
          </a:bodyPr>
          <a:lstStyle/>
          <a:p>
            <a:r>
              <a:rPr lang="hr-HR" b="1" dirty="0"/>
              <a:t>Kratki opis projekta</a:t>
            </a:r>
          </a:p>
        </p:txBody>
      </p:sp>
      <p:sp>
        <p:nvSpPr>
          <p:cNvPr id="3" name="Content Placeholder 2"/>
          <p:cNvSpPr>
            <a:spLocks noGrp="1"/>
          </p:cNvSpPr>
          <p:nvPr>
            <p:ph idx="1"/>
          </p:nvPr>
        </p:nvSpPr>
        <p:spPr>
          <a:xfrm>
            <a:off x="8771416" y="2303480"/>
            <a:ext cx="3962400" cy="2779955"/>
          </a:xfrm>
        </p:spPr>
        <p:txBody>
          <a:bodyPr/>
          <a:lstStyle/>
          <a:p>
            <a:r>
              <a:rPr lang="hr-HR" dirty="0"/>
              <a:t>Dio obrasca A za prijavu projekta</a:t>
            </a:r>
          </a:p>
          <a:p>
            <a:endParaRPr lang="hr-HR" dirty="0"/>
          </a:p>
          <a:p>
            <a:r>
              <a:rPr lang="hr-HR" dirty="0"/>
              <a:t>Nalazi se na stranici broj 3 u MIS sustavu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852" y="1712256"/>
            <a:ext cx="8637281" cy="5145743"/>
          </a:xfrm>
          <a:prstGeom prst="rect">
            <a:avLst/>
          </a:prstGeom>
        </p:spPr>
      </p:pic>
      <p:cxnSp>
        <p:nvCxnSpPr>
          <p:cNvPr id="16" name="Elbow Connector 15"/>
          <p:cNvCxnSpPr/>
          <p:nvPr/>
        </p:nvCxnSpPr>
        <p:spPr>
          <a:xfrm rot="5400000" flipH="1" flipV="1">
            <a:off x="1577788" y="3048000"/>
            <a:ext cx="331694" cy="313765"/>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05852" y="3204882"/>
            <a:ext cx="1380900" cy="318247"/>
          </a:xfrm>
          <a:prstGeom prst="ellipse">
            <a:avLst/>
          </a:prstGeom>
          <a:noFill/>
          <a:ln w="28575">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hr-HR" dirty="0"/>
          </a:p>
        </p:txBody>
      </p:sp>
    </p:spTree>
    <p:extLst>
      <p:ext uri="{BB962C8B-B14F-4D97-AF65-F5344CB8AC3E}">
        <p14:creationId xmlns:p14="http://schemas.microsoft.com/office/powerpoint/2010/main" val="271253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Kratki opis projekta…</a:t>
            </a:r>
            <a:endParaRPr lang="hr-HR" dirty="0"/>
          </a:p>
        </p:txBody>
      </p:sp>
      <p:sp>
        <p:nvSpPr>
          <p:cNvPr id="3" name="Content Placeholder 2"/>
          <p:cNvSpPr>
            <a:spLocks noGrp="1"/>
          </p:cNvSpPr>
          <p:nvPr>
            <p:ph idx="1"/>
          </p:nvPr>
        </p:nvSpPr>
        <p:spPr>
          <a:xfrm>
            <a:off x="546847" y="2455433"/>
            <a:ext cx="10972800" cy="2788920"/>
          </a:xfrm>
        </p:spPr>
        <p:txBody>
          <a:bodyPr>
            <a:normAutofit fontScale="92500" lnSpcReduction="10000"/>
          </a:bodyPr>
          <a:lstStyle/>
          <a:p>
            <a:r>
              <a:rPr lang="hr-HR" dirty="0"/>
              <a:t>… treba pružiti informacije o relevantnosti projekta u smislu postizanja općeg cilja Poziva za dostavu projektnih prijedloga te informacije o sposobnosti prijavitelja i partnera za uspješnu provedbu projekta.</a:t>
            </a:r>
          </a:p>
          <a:p>
            <a:endParaRPr lang="hr-HR" dirty="0"/>
          </a:p>
          <a:p>
            <a:r>
              <a:rPr lang="hr-HR" dirty="0"/>
              <a:t>… je „opisno srce” projektne prijave.</a:t>
            </a:r>
          </a:p>
          <a:p>
            <a:endParaRPr lang="hr-HR" dirty="0"/>
          </a:p>
          <a:p>
            <a:r>
              <a:rPr lang="hr-HR" dirty="0"/>
              <a:t>… se evaluira prilikom ocjenjivanja projektne prijave.</a:t>
            </a:r>
          </a:p>
        </p:txBody>
      </p:sp>
    </p:spTree>
    <p:extLst>
      <p:ext uri="{BB962C8B-B14F-4D97-AF65-F5344CB8AC3E}">
        <p14:creationId xmlns:p14="http://schemas.microsoft.com/office/powerpoint/2010/main" val="3270623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7"/>
            <a:ext cx="10972800" cy="891631"/>
          </a:xfrm>
        </p:spPr>
        <p:txBody>
          <a:bodyPr>
            <a:normAutofit/>
          </a:bodyPr>
          <a:lstStyle/>
          <a:p>
            <a:r>
              <a:rPr lang="hr-HR" b="1" dirty="0"/>
              <a:t>Kratki opis projekta:</a:t>
            </a:r>
            <a:endParaRPr lang="hr-HR" dirty="0"/>
          </a:p>
        </p:txBody>
      </p:sp>
      <p:sp>
        <p:nvSpPr>
          <p:cNvPr id="3" name="Content Placeholder 2"/>
          <p:cNvSpPr>
            <a:spLocks noGrp="1"/>
          </p:cNvSpPr>
          <p:nvPr>
            <p:ph idx="1"/>
          </p:nvPr>
        </p:nvSpPr>
        <p:spPr>
          <a:xfrm>
            <a:off x="609600" y="1945341"/>
            <a:ext cx="10972800" cy="4379259"/>
          </a:xfrm>
        </p:spPr>
        <p:txBody>
          <a:bodyPr/>
          <a:lstStyle/>
          <a:p>
            <a:pPr marL="514350" indent="-514350">
              <a:buFont typeface="+mj-lt"/>
              <a:buAutoNum type="arabicPeriod"/>
            </a:pPr>
            <a:r>
              <a:rPr lang="hr-HR" dirty="0"/>
              <a:t> Svrha i opravdanost projekta</a:t>
            </a:r>
          </a:p>
          <a:p>
            <a:pPr marL="514350" indent="-514350">
              <a:buFont typeface="+mj-lt"/>
              <a:buAutoNum type="arabicPeriod"/>
            </a:pPr>
            <a:endParaRPr lang="hr-HR" dirty="0"/>
          </a:p>
          <a:p>
            <a:pPr marL="514350" indent="-514350">
              <a:buFont typeface="+mj-lt"/>
              <a:buAutoNum type="arabicPeriod"/>
            </a:pPr>
            <a:r>
              <a:rPr lang="hr-HR" dirty="0"/>
              <a:t>Informacija o provedbenim kapacitetima prijavitelja i odabiru partnera</a:t>
            </a:r>
          </a:p>
          <a:p>
            <a:pPr marL="514350" indent="-514350">
              <a:buFont typeface="+mj-lt"/>
              <a:buAutoNum type="arabicPeriod"/>
            </a:pPr>
            <a:endParaRPr lang="hr-HR" dirty="0"/>
          </a:p>
          <a:p>
            <a:pPr marL="514350" indent="-514350">
              <a:buFont typeface="+mj-lt"/>
              <a:buAutoNum type="arabicPeriod"/>
            </a:pPr>
            <a:r>
              <a:rPr lang="hr-HR" dirty="0"/>
              <a:t>Kratki opis na koji će način održivost rezultata projekta biti zajamčena nakon završetka projekta</a:t>
            </a:r>
          </a:p>
          <a:p>
            <a:pPr marL="514350" indent="-514350">
              <a:buFont typeface="+mj-lt"/>
              <a:buAutoNum type="arabicPeriod"/>
            </a:pPr>
            <a:endParaRPr lang="hr-HR" dirty="0"/>
          </a:p>
          <a:p>
            <a:pPr marL="514350" indent="-514350">
              <a:buFont typeface="+mj-lt"/>
              <a:buAutoNum type="arabicPeriod"/>
            </a:pPr>
            <a:r>
              <a:rPr lang="hr-HR" dirty="0"/>
              <a:t>Sažetak</a:t>
            </a:r>
          </a:p>
        </p:txBody>
      </p:sp>
    </p:spTree>
    <p:extLst>
      <p:ext uri="{BB962C8B-B14F-4D97-AF65-F5344CB8AC3E}">
        <p14:creationId xmlns:p14="http://schemas.microsoft.com/office/powerpoint/2010/main" val="189000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6" y="2505995"/>
            <a:ext cx="10972800" cy="1143000"/>
          </a:xfrm>
        </p:spPr>
        <p:txBody>
          <a:bodyPr/>
          <a:lstStyle/>
          <a:p>
            <a:pPr algn="ctr"/>
            <a:r>
              <a:rPr lang="hr-HR" b="1" dirty="0"/>
              <a:t>SVRHA I OPRAVDANOST PROJEKTA</a:t>
            </a:r>
          </a:p>
        </p:txBody>
      </p:sp>
    </p:spTree>
    <p:extLst>
      <p:ext uri="{BB962C8B-B14F-4D97-AF65-F5344CB8AC3E}">
        <p14:creationId xmlns:p14="http://schemas.microsoft.com/office/powerpoint/2010/main" val="204187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4794"/>
            <a:ext cx="10972800" cy="1143000"/>
          </a:xfrm>
        </p:spPr>
        <p:txBody>
          <a:bodyPr/>
          <a:lstStyle/>
          <a:p>
            <a:r>
              <a:rPr lang="hr-HR" b="1" dirty="0"/>
              <a:t>Svrha i opravdanost projekta</a:t>
            </a:r>
            <a:r>
              <a:rPr lang="hr-HR" dirty="0"/>
              <a:t>:</a:t>
            </a:r>
          </a:p>
        </p:txBody>
      </p:sp>
      <p:sp>
        <p:nvSpPr>
          <p:cNvPr id="3" name="Content Placeholder 2"/>
          <p:cNvSpPr>
            <a:spLocks noGrp="1"/>
          </p:cNvSpPr>
          <p:nvPr>
            <p:ph idx="1"/>
          </p:nvPr>
        </p:nvSpPr>
        <p:spPr>
          <a:xfrm>
            <a:off x="609600" y="1873624"/>
            <a:ext cx="10972800" cy="4715435"/>
          </a:xfrm>
        </p:spPr>
        <p:txBody>
          <a:bodyPr>
            <a:normAutofit lnSpcReduction="10000"/>
          </a:bodyPr>
          <a:lstStyle/>
          <a:p>
            <a:r>
              <a:rPr lang="hr-HR" dirty="0"/>
              <a:t>Naznačite </a:t>
            </a:r>
            <a:r>
              <a:rPr lang="hr-HR" b="1" dirty="0"/>
              <a:t>problem</a:t>
            </a:r>
            <a:r>
              <a:rPr lang="hr-HR" dirty="0"/>
              <a:t> koji projekt želi riješiti ili doprinijeti njegovom rješavanju te uvrstite relevantne </a:t>
            </a:r>
            <a:r>
              <a:rPr lang="hr-HR" b="1" dirty="0"/>
              <a:t>statističke podatke </a:t>
            </a:r>
            <a:r>
              <a:rPr lang="hr-HR" dirty="0"/>
              <a:t>koji ilustriraju navedeni problem.</a:t>
            </a:r>
          </a:p>
          <a:p>
            <a:endParaRPr lang="hr-HR" dirty="0"/>
          </a:p>
          <a:p>
            <a:endParaRPr lang="pl-PL" sz="2800" i="1" dirty="0"/>
          </a:p>
          <a:p>
            <a:endParaRPr lang="pl-PL" sz="2800" i="1" dirty="0"/>
          </a:p>
          <a:p>
            <a:endParaRPr lang="pl-PL" sz="2800" i="1" dirty="0"/>
          </a:p>
          <a:p>
            <a:endParaRPr lang="pl-PL" sz="2800" i="1" dirty="0"/>
          </a:p>
          <a:p>
            <a:endParaRPr lang="pl-PL" sz="1800" i="1" dirty="0"/>
          </a:p>
          <a:p>
            <a:endParaRPr lang="pl-PL" sz="1800" i="1" dirty="0"/>
          </a:p>
          <a:p>
            <a:r>
              <a:rPr lang="pl-PL" sz="1800" i="1" dirty="0"/>
              <a:t>Za opis provedbenih kapaciteta u obrascu A je dopušteno je najviše 5000 znakova za unos (s razmacima).</a:t>
            </a:r>
            <a:endParaRPr lang="hr-HR" sz="18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1694" y="3282069"/>
            <a:ext cx="3048000" cy="2033016"/>
          </a:xfrm>
          <a:prstGeom prst="rect">
            <a:avLst/>
          </a:prstGeom>
          <a:effectLst>
            <a:softEdge rad="63500"/>
          </a:effectLst>
        </p:spPr>
      </p:pic>
    </p:spTree>
    <p:extLst>
      <p:ext uri="{BB962C8B-B14F-4D97-AF65-F5344CB8AC3E}">
        <p14:creationId xmlns:p14="http://schemas.microsoft.com/office/powerpoint/2010/main" val="129656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13013"/>
            <a:ext cx="10972800" cy="5311588"/>
          </a:xfrm>
        </p:spPr>
        <p:txBody>
          <a:bodyPr>
            <a:normAutofit/>
          </a:bodyPr>
          <a:lstStyle/>
          <a:p>
            <a:r>
              <a:rPr lang="hr-HR" dirty="0"/>
              <a:t>Obrazložite zašto je vrijedno ulagati EU sredstva u ovaj projekt.</a:t>
            </a:r>
          </a:p>
          <a:p>
            <a:endParaRPr lang="hr-HR" dirty="0"/>
          </a:p>
          <a:p>
            <a:r>
              <a:rPr lang="hr-HR" dirty="0"/>
              <a:t>Sumirajte u jednoj rečenici kako će projekt pridonijeti </a:t>
            </a:r>
            <a:r>
              <a:rPr lang="hr-HR" b="1" dirty="0"/>
              <a:t>rješavanju središnjeg problema</a:t>
            </a:r>
            <a:r>
              <a:rPr lang="hr-HR" dirty="0"/>
              <a:t> tj. što namjerava postići, polazeći od sadašnje situacije ka željenom stanju.</a:t>
            </a:r>
          </a:p>
          <a:p>
            <a:endParaRPr lang="hr-HR" dirty="0"/>
          </a:p>
          <a:p>
            <a:r>
              <a:rPr lang="hr-HR" dirty="0"/>
              <a:t>Naznačite </a:t>
            </a:r>
            <a:r>
              <a:rPr lang="hr-HR" b="1" dirty="0"/>
              <a:t>ciljne skupine </a:t>
            </a:r>
            <a:r>
              <a:rPr lang="hr-HR" dirty="0"/>
              <a:t>i njihove potrebe te opišite na koji će način projekt izravno doprinijeti poboljšanju situacije ciljnih skupina.</a:t>
            </a:r>
          </a:p>
          <a:p>
            <a:endParaRPr lang="hr-HR" dirty="0"/>
          </a:p>
          <a:p>
            <a:r>
              <a:rPr lang="hr-HR" dirty="0"/>
              <a:t>Navedite ciljne skupine po redoslijedu važnosti s obzirom na navedenu svrhu .</a:t>
            </a:r>
          </a:p>
        </p:txBody>
      </p:sp>
    </p:spTree>
    <p:extLst>
      <p:ext uri="{BB962C8B-B14F-4D97-AF65-F5344CB8AC3E}">
        <p14:creationId xmlns:p14="http://schemas.microsoft.com/office/powerpoint/2010/main" val="338894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459</TotalTime>
  <Words>1413</Words>
  <Application>Microsoft Office PowerPoint</Application>
  <PresentationFormat>Široki zaslon</PresentationFormat>
  <Paragraphs>152</Paragraphs>
  <Slides>30</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30</vt:i4>
      </vt:variant>
    </vt:vector>
  </HeadingPairs>
  <TitlesOfParts>
    <vt:vector size="35" baseType="lpstr">
      <vt:lpstr>Calibri</vt:lpstr>
      <vt:lpstr>Century Gothic</vt:lpstr>
      <vt:lpstr>Palatino Linotype</vt:lpstr>
      <vt:lpstr>Wingdings 2</vt:lpstr>
      <vt:lpstr>Presentation on brainstorming</vt:lpstr>
      <vt:lpstr>„KULTajmo u Šibeniku! Razvoj civilnog sektora kroz aktivnosti u kulturi”  (UP.04.2.1.04.0162) </vt:lpstr>
      <vt:lpstr>UVOD</vt:lpstr>
      <vt:lpstr>KRATKI OPIS PROJEKTA</vt:lpstr>
      <vt:lpstr>Kratki opis projekta</vt:lpstr>
      <vt:lpstr>Kratki opis projekta…</vt:lpstr>
      <vt:lpstr>Kratki opis projekta:</vt:lpstr>
      <vt:lpstr>SVRHA I OPRAVDANOST PROJEKTA</vt:lpstr>
      <vt:lpstr>Svrha i opravdanost projekta:</vt:lpstr>
      <vt:lpstr>PowerPoint prezentacija</vt:lpstr>
      <vt:lpstr>PowerPoint prezentacija</vt:lpstr>
      <vt:lpstr>Vježba – rad u grupama</vt:lpstr>
      <vt:lpstr>PROVEDBENI KAPACITETI</vt:lpstr>
      <vt:lpstr>Provedbeni kapaciteti</vt:lpstr>
      <vt:lpstr>Odabir prijavitelja i partnera</vt:lpstr>
      <vt:lpstr>Vježba – rad u grupama</vt:lpstr>
      <vt:lpstr>Prijavitelj:</vt:lpstr>
      <vt:lpstr>PowerPoint prezentacija</vt:lpstr>
      <vt:lpstr>Partneri:</vt:lpstr>
      <vt:lpstr>Vježba – rad u grupama</vt:lpstr>
      <vt:lpstr>ODRŽIVOST PROJEKTA</vt:lpstr>
      <vt:lpstr>Održivost projekta</vt:lpstr>
      <vt:lpstr>Važnost održivosti projekta</vt:lpstr>
      <vt:lpstr>PowerPoint prezentacija</vt:lpstr>
      <vt:lpstr>Financijska održivost</vt:lpstr>
      <vt:lpstr>Institucionalna održivost</vt:lpstr>
      <vt:lpstr>Održivost na razini politika</vt:lpstr>
      <vt:lpstr>Okolišna održivost </vt:lpstr>
      <vt:lpstr>PowerPoint prezentacija</vt:lpstr>
      <vt:lpstr>Vježba – rad u grupama</vt:lpstr>
      <vt:lpstr>Hvala na pažnji!</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Marin</dc:creator>
  <cp:lastModifiedBy>my moon</cp:lastModifiedBy>
  <cp:revision>54</cp:revision>
  <dcterms:created xsi:type="dcterms:W3CDTF">2018-12-10T10:14:26Z</dcterms:created>
  <dcterms:modified xsi:type="dcterms:W3CDTF">2019-09-23T07:58:12Z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