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3" r:id="rId3"/>
    <p:sldId id="361" r:id="rId4"/>
    <p:sldId id="340" r:id="rId5"/>
    <p:sldId id="341" r:id="rId6"/>
    <p:sldId id="342" r:id="rId7"/>
    <p:sldId id="343" r:id="rId8"/>
    <p:sldId id="344" r:id="rId9"/>
    <p:sldId id="345" r:id="rId10"/>
    <p:sldId id="347" r:id="rId11"/>
    <p:sldId id="349" r:id="rId12"/>
    <p:sldId id="364" r:id="rId13"/>
    <p:sldId id="348" r:id="rId14"/>
    <p:sldId id="350" r:id="rId15"/>
    <p:sldId id="362" r:id="rId16"/>
    <p:sldId id="356" r:id="rId17"/>
    <p:sldId id="357" r:id="rId18"/>
    <p:sldId id="358" r:id="rId19"/>
    <p:sldId id="359" r:id="rId20"/>
    <p:sldId id="360" r:id="rId21"/>
    <p:sldId id="363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743C1-F9E0-40BB-BC32-E44E71D17A7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C0950-4B96-41ED-9A22-5EB79E2624ED}">
      <dgm:prSet phldrT="[Text]"/>
      <dgm:spPr/>
      <dgm:t>
        <a:bodyPr/>
        <a:lstStyle/>
        <a:p>
          <a:r>
            <a:rPr lang="hr-HR" dirty="0"/>
            <a:t>Kratko o vama</a:t>
          </a:r>
          <a:endParaRPr lang="en-US" dirty="0"/>
        </a:p>
      </dgm:t>
    </dgm:pt>
    <dgm:pt modelId="{B1B912A0-0E57-4BB4-90C8-1414BD8892B8}" type="parTrans" cxnId="{B49BC5F8-8122-4092-8AC3-0066F9E1C2FB}">
      <dgm:prSet/>
      <dgm:spPr/>
      <dgm:t>
        <a:bodyPr/>
        <a:lstStyle/>
        <a:p>
          <a:endParaRPr lang="en-US"/>
        </a:p>
      </dgm:t>
    </dgm:pt>
    <dgm:pt modelId="{8479CB14-444C-4323-8523-DDDA1B843A71}" type="sibTrans" cxnId="{B49BC5F8-8122-4092-8AC3-0066F9E1C2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BCDDFDDA-1A26-4DC6-97E5-D56879B72787}">
      <dgm:prSet phldrT="[Text]"/>
      <dgm:spPr/>
      <dgm:t>
        <a:bodyPr/>
        <a:lstStyle/>
        <a:p>
          <a:r>
            <a:rPr lang="hr-HR" dirty="0"/>
            <a:t>Kratko o nama</a:t>
          </a:r>
          <a:endParaRPr lang="en-US" dirty="0"/>
        </a:p>
      </dgm:t>
    </dgm:pt>
    <dgm:pt modelId="{BBC4D6F0-7AF1-4412-BB70-FA847CFEBB03}" type="parTrans" cxnId="{C8DBD7E7-D146-4582-AB0D-B2C4FA3D9FC0}">
      <dgm:prSet/>
      <dgm:spPr/>
      <dgm:t>
        <a:bodyPr/>
        <a:lstStyle/>
        <a:p>
          <a:endParaRPr lang="en-US"/>
        </a:p>
      </dgm:t>
    </dgm:pt>
    <dgm:pt modelId="{3BAF1F5C-93E2-48A0-90DD-1F5070F933F9}" type="sibTrans" cxnId="{C8DBD7E7-D146-4582-AB0D-B2C4FA3D9FC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58514030-9CDA-4D8E-9342-8221D96CE153}">
      <dgm:prSet/>
      <dgm:spPr/>
      <dgm:t>
        <a:bodyPr/>
        <a:lstStyle/>
        <a:p>
          <a:r>
            <a:rPr lang="hr-HR" dirty="0"/>
            <a:t>Vaša iskustva s EU fondovima?</a:t>
          </a:r>
          <a:endParaRPr lang="en-US" dirty="0"/>
        </a:p>
      </dgm:t>
    </dgm:pt>
    <dgm:pt modelId="{06F1D89F-EAAE-492F-A29B-39BA33200AD9}" type="parTrans" cxnId="{87B469E8-0F60-44C0-9510-E0DC07C3B575}">
      <dgm:prSet/>
      <dgm:spPr/>
      <dgm:t>
        <a:bodyPr/>
        <a:lstStyle/>
        <a:p>
          <a:endParaRPr lang="en-US"/>
        </a:p>
      </dgm:t>
    </dgm:pt>
    <dgm:pt modelId="{CFEBDD59-97EF-4E01-9F03-39CD229854D8}" type="sibTrans" cxnId="{87B469E8-0F60-44C0-9510-E0DC07C3B57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C3B4980-3B13-48B4-93BF-C46FE8C763F4}">
      <dgm:prSet phldrT="[Text]"/>
      <dgm:spPr/>
      <dgm:t>
        <a:bodyPr/>
        <a:lstStyle/>
        <a:p>
          <a:r>
            <a:rPr lang="hr-HR" dirty="0"/>
            <a:t>Vaši motivi i očekivanja?</a:t>
          </a:r>
          <a:endParaRPr lang="en-US" dirty="0"/>
        </a:p>
      </dgm:t>
    </dgm:pt>
    <dgm:pt modelId="{829E0BFB-C582-41E9-8980-5F27069654E0}" type="sibTrans" cxnId="{A1DC312A-5B18-402E-9D7C-C5E39EF1549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036B5E7C-33E8-40D4-A224-2C28D0866B66}" type="parTrans" cxnId="{A1DC312A-5B18-402E-9D7C-C5E39EF15495}">
      <dgm:prSet/>
      <dgm:spPr/>
      <dgm:t>
        <a:bodyPr/>
        <a:lstStyle/>
        <a:p>
          <a:endParaRPr lang="en-US"/>
        </a:p>
      </dgm:t>
    </dgm:pt>
    <dgm:pt modelId="{0CD3E736-7944-4B6B-840F-0EA8239BE609}" type="pres">
      <dgm:prSet presAssocID="{F15743C1-F9E0-40BB-BC32-E44E71D17A72}" presName="Name0" presStyleCnt="0">
        <dgm:presLayoutVars>
          <dgm:chMax val="21"/>
          <dgm:chPref val="21"/>
        </dgm:presLayoutVars>
      </dgm:prSet>
      <dgm:spPr/>
    </dgm:pt>
    <dgm:pt modelId="{305BF60B-1327-4B54-8451-96CEF9DA8F80}" type="pres">
      <dgm:prSet presAssocID="{CC3B4980-3B13-48B4-93BF-C46FE8C763F4}" presName="text1" presStyleCnt="0"/>
      <dgm:spPr/>
    </dgm:pt>
    <dgm:pt modelId="{52669190-240A-4FF3-BDF0-B8F949AA1354}" type="pres">
      <dgm:prSet presAssocID="{CC3B4980-3B13-48B4-93BF-C46FE8C763F4}" presName="textRepeatNode" presStyleLbl="alignNode1" presStyleIdx="0" presStyleCnt="4" custLinFactX="100000" custLinFactNeighborX="159469" custLinFactNeighborY="-48594">
        <dgm:presLayoutVars>
          <dgm:chMax val="0"/>
          <dgm:chPref val="0"/>
          <dgm:bulletEnabled val="1"/>
        </dgm:presLayoutVars>
      </dgm:prSet>
      <dgm:spPr/>
    </dgm:pt>
    <dgm:pt modelId="{47DC3331-7B90-4EB4-AC0D-266856048165}" type="pres">
      <dgm:prSet presAssocID="{CC3B4980-3B13-48B4-93BF-C46FE8C763F4}" presName="textaccent1" presStyleCnt="0"/>
      <dgm:spPr/>
    </dgm:pt>
    <dgm:pt modelId="{B3D2CE8B-97E4-48B6-8C39-1A0D966678E9}" type="pres">
      <dgm:prSet presAssocID="{CC3B4980-3B13-48B4-93BF-C46FE8C763F4}" presName="accentRepeatNode" presStyleLbl="solidAlignAcc1" presStyleIdx="0" presStyleCnt="8" custLinFactX="42193" custLinFactY="-142479" custLinFactNeighborX="100000" custLinFactNeighborY="-200000"/>
      <dgm:spPr/>
    </dgm:pt>
    <dgm:pt modelId="{F28FC954-8D5A-4A1D-BD47-6D2F315F1759}" type="pres">
      <dgm:prSet presAssocID="{829E0BFB-C582-41E9-8980-5F27069654E0}" presName="image1" presStyleCnt="0"/>
      <dgm:spPr/>
    </dgm:pt>
    <dgm:pt modelId="{026E1E5A-29A4-4AE7-BFFB-084ED28C7348}" type="pres">
      <dgm:prSet presAssocID="{829E0BFB-C582-41E9-8980-5F27069654E0}" presName="imageRepeatNode" presStyleLbl="alignAcc1" presStyleIdx="0" presStyleCnt="4" custLinFactY="-10855" custLinFactNeighborX="-2192" custLinFactNeighborY="-100000"/>
      <dgm:spPr/>
    </dgm:pt>
    <dgm:pt modelId="{8718A629-7CA2-4BC0-8B6A-37D898F707D8}" type="pres">
      <dgm:prSet presAssocID="{829E0BFB-C582-41E9-8980-5F27069654E0}" presName="imageaccent1" presStyleCnt="0"/>
      <dgm:spPr/>
    </dgm:pt>
    <dgm:pt modelId="{9CB610C5-29F2-41B8-B654-F3600390025F}" type="pres">
      <dgm:prSet presAssocID="{829E0BFB-C582-41E9-8980-5F27069654E0}" presName="accentRepeatNode" presStyleLbl="solidAlignAcc1" presStyleIdx="1" presStyleCnt="8" custLinFactX="123013" custLinFactY="-560465" custLinFactNeighborX="200000" custLinFactNeighborY="-600000"/>
      <dgm:spPr/>
    </dgm:pt>
    <dgm:pt modelId="{5C336C8D-42A1-4419-9841-2B7B0D4C5DD5}" type="pres">
      <dgm:prSet presAssocID="{F54C0950-4B96-41ED-9A22-5EB79E2624ED}" presName="text2" presStyleCnt="0"/>
      <dgm:spPr/>
    </dgm:pt>
    <dgm:pt modelId="{F1BA5A68-A9D2-4CE5-A346-F4EBF64E4DC6}" type="pres">
      <dgm:prSet presAssocID="{F54C0950-4B96-41ED-9A22-5EB79E2624ED}" presName="textRepeatNode" presStyleLbl="alignNode1" presStyleIdx="1" presStyleCnt="4" custLinFactNeighborX="0" custLinFactNeighborY="-992">
        <dgm:presLayoutVars>
          <dgm:chMax val="0"/>
          <dgm:chPref val="0"/>
          <dgm:bulletEnabled val="1"/>
        </dgm:presLayoutVars>
      </dgm:prSet>
      <dgm:spPr/>
    </dgm:pt>
    <dgm:pt modelId="{4B9E69C5-7ADB-4762-A23C-60770470D415}" type="pres">
      <dgm:prSet presAssocID="{F54C0950-4B96-41ED-9A22-5EB79E2624ED}" presName="textaccent2" presStyleCnt="0"/>
      <dgm:spPr/>
    </dgm:pt>
    <dgm:pt modelId="{67E5A7DB-22FE-4035-A366-530B9A51E68F}" type="pres">
      <dgm:prSet presAssocID="{F54C0950-4B96-41ED-9A22-5EB79E2624ED}" presName="accentRepeatNode" presStyleLbl="solidAlignAcc1" presStyleIdx="2" presStyleCnt="8" custLinFactX="-200000" custLinFactY="-310328" custLinFactNeighborX="-219287" custLinFactNeighborY="-400000"/>
      <dgm:spPr/>
    </dgm:pt>
    <dgm:pt modelId="{24F63CAB-1E2C-451A-88DE-A15C5C4FD6CB}" type="pres">
      <dgm:prSet presAssocID="{8479CB14-444C-4323-8523-DDDA1B843A71}" presName="image2" presStyleCnt="0"/>
      <dgm:spPr/>
    </dgm:pt>
    <dgm:pt modelId="{68A5B6AE-BA0F-4634-B698-C3DB50BE67D9}" type="pres">
      <dgm:prSet presAssocID="{8479CB14-444C-4323-8523-DDDA1B843A71}" presName="imageRepeatNode" presStyleLbl="alignAcc1" presStyleIdx="1" presStyleCnt="4" custLinFactY="-65666" custLinFactNeighborX="-85388" custLinFactNeighborY="-100000"/>
      <dgm:spPr/>
    </dgm:pt>
    <dgm:pt modelId="{0F91BD13-6232-459E-92E2-5E9250303AC8}" type="pres">
      <dgm:prSet presAssocID="{8479CB14-444C-4323-8523-DDDA1B843A71}" presName="imageaccent2" presStyleCnt="0"/>
      <dgm:spPr/>
    </dgm:pt>
    <dgm:pt modelId="{F800A94C-A074-4420-A7CB-F6CC09F764C4}" type="pres">
      <dgm:prSet presAssocID="{8479CB14-444C-4323-8523-DDDA1B843A71}" presName="accentRepeatNode" presStyleLbl="solidAlignAcc1" presStyleIdx="3" presStyleCnt="8" custLinFactX="89591" custLinFactY="-300000" custLinFactNeighborX="100000" custLinFactNeighborY="-300396"/>
      <dgm:spPr/>
    </dgm:pt>
    <dgm:pt modelId="{E972E051-1E3A-4DCF-98EF-720D0C60989C}" type="pres">
      <dgm:prSet presAssocID="{BCDDFDDA-1A26-4DC6-97E5-D56879B72787}" presName="text3" presStyleCnt="0"/>
      <dgm:spPr/>
    </dgm:pt>
    <dgm:pt modelId="{7615E470-B4C7-44E4-9FC5-E4A7A2E35084}" type="pres">
      <dgm:prSet presAssocID="{BCDDFDDA-1A26-4DC6-97E5-D56879B72787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B79AFBD-0249-4D02-9B50-A08F2FC9D6B2}" type="pres">
      <dgm:prSet presAssocID="{BCDDFDDA-1A26-4DC6-97E5-D56879B72787}" presName="textaccent3" presStyleCnt="0"/>
      <dgm:spPr/>
    </dgm:pt>
    <dgm:pt modelId="{438C2A71-2231-4E48-B496-371154682F7B}" type="pres">
      <dgm:prSet presAssocID="{BCDDFDDA-1A26-4DC6-97E5-D56879B72787}" presName="accentRepeatNode" presStyleLbl="solidAlignAcc1" presStyleIdx="4" presStyleCnt="8" custLinFactX="49485" custLinFactY="172076" custLinFactNeighborX="100000" custLinFactNeighborY="200000"/>
      <dgm:spPr/>
    </dgm:pt>
    <dgm:pt modelId="{DB8DAADC-0F66-4FE5-A912-4C779614D207}" type="pres">
      <dgm:prSet presAssocID="{3BAF1F5C-93E2-48A0-90DD-1F5070F933F9}" presName="image3" presStyleCnt="0"/>
      <dgm:spPr/>
    </dgm:pt>
    <dgm:pt modelId="{57E245D4-0CE8-468E-806E-92A3EEB2ADB6}" type="pres">
      <dgm:prSet presAssocID="{3BAF1F5C-93E2-48A0-90DD-1F5070F933F9}" presName="imageRepeatNode" presStyleLbl="alignAcc1" presStyleIdx="2" presStyleCnt="4" custLinFactY="60301" custLinFactNeighborX="-87710" custLinFactNeighborY="100000"/>
      <dgm:spPr/>
    </dgm:pt>
    <dgm:pt modelId="{7CFFDF89-9BC4-4C19-BBBB-9A45DA50A8C0}" type="pres">
      <dgm:prSet presAssocID="{3BAF1F5C-93E2-48A0-90DD-1F5070F933F9}" presName="imageaccent3" presStyleCnt="0"/>
      <dgm:spPr/>
    </dgm:pt>
    <dgm:pt modelId="{70BF250C-B5F3-4B33-8580-539A93AB7F41}" type="pres">
      <dgm:prSet presAssocID="{3BAF1F5C-93E2-48A0-90DD-1F5070F933F9}" presName="accentRepeatNode" presStyleLbl="solidAlignAcc1" presStyleIdx="5" presStyleCnt="8" custLinFactX="300000" custLinFactY="413279" custLinFactNeighborX="396381" custLinFactNeighborY="500000"/>
      <dgm:spPr/>
    </dgm:pt>
    <dgm:pt modelId="{654BF458-618C-4CD2-91F2-9B08D147749B}" type="pres">
      <dgm:prSet presAssocID="{58514030-9CDA-4D8E-9342-8221D96CE153}" presName="text4" presStyleCnt="0"/>
      <dgm:spPr/>
    </dgm:pt>
    <dgm:pt modelId="{D73227B6-E67B-44DC-BD5E-6EF928006E27}" type="pres">
      <dgm:prSet presAssocID="{58514030-9CDA-4D8E-9342-8221D96CE153}" presName="textRepeatNode" presStyleLbl="alignNode1" presStyleIdx="3" presStyleCnt="4" custLinFactNeighborX="2171" custLinFactNeighborY="1">
        <dgm:presLayoutVars>
          <dgm:chMax val="0"/>
          <dgm:chPref val="0"/>
          <dgm:bulletEnabled val="1"/>
        </dgm:presLayoutVars>
      </dgm:prSet>
      <dgm:spPr/>
    </dgm:pt>
    <dgm:pt modelId="{1EAA423E-0161-4AB8-8051-DFD444A6939D}" type="pres">
      <dgm:prSet presAssocID="{58514030-9CDA-4D8E-9342-8221D96CE153}" presName="textaccent4" presStyleCnt="0"/>
      <dgm:spPr/>
    </dgm:pt>
    <dgm:pt modelId="{AE8F236A-6B0F-4B1C-B7C8-6C55AB9C8B32}" type="pres">
      <dgm:prSet presAssocID="{58514030-9CDA-4D8E-9342-8221D96CE153}" presName="accentRepeatNode" presStyleLbl="solidAlignAcc1" presStyleIdx="6" presStyleCnt="8" custLinFactNeighborX="-6225" custLinFactNeighborY="-19984"/>
      <dgm:spPr/>
    </dgm:pt>
    <dgm:pt modelId="{A85452EA-3D6A-455A-8621-3A2E8B3EA695}" type="pres">
      <dgm:prSet presAssocID="{CFEBDD59-97EF-4E01-9F03-39CD229854D8}" presName="image4" presStyleCnt="0"/>
      <dgm:spPr/>
    </dgm:pt>
    <dgm:pt modelId="{47EAF130-C6AD-4AFB-B218-62AA32A473E3}" type="pres">
      <dgm:prSet presAssocID="{CFEBDD59-97EF-4E01-9F03-39CD229854D8}" presName="imageRepeatNode" presStyleLbl="alignAcc1" presStyleIdx="3" presStyleCnt="4" custLinFactNeighborX="-85601" custLinFactNeighborY="55082"/>
      <dgm:spPr/>
    </dgm:pt>
    <dgm:pt modelId="{57A9A5F7-60A8-4DC5-8F8E-919EB5ABC502}" type="pres">
      <dgm:prSet presAssocID="{CFEBDD59-97EF-4E01-9F03-39CD229854D8}" presName="imageaccent4" presStyleCnt="0"/>
      <dgm:spPr/>
    </dgm:pt>
    <dgm:pt modelId="{CA4F0265-0905-4940-AEFA-ABBD93DA5A10}" type="pres">
      <dgm:prSet presAssocID="{CFEBDD59-97EF-4E01-9F03-39CD229854D8}" presName="accentRepeatNode" presStyleLbl="solidAlignAcc1" presStyleIdx="7" presStyleCnt="8" custLinFactNeighborX="14584" custLinFactNeighborY="80335"/>
      <dgm:spPr/>
    </dgm:pt>
  </dgm:ptLst>
  <dgm:cxnLst>
    <dgm:cxn modelId="{116CF308-CEFA-48D4-A6FC-FC4F5196E2A3}" type="presOf" srcId="{F54C0950-4B96-41ED-9A22-5EB79E2624ED}" destId="{F1BA5A68-A9D2-4CE5-A346-F4EBF64E4DC6}" srcOrd="0" destOrd="0" presId="urn:microsoft.com/office/officeart/2008/layout/HexagonCluster"/>
    <dgm:cxn modelId="{A1DC312A-5B18-402E-9D7C-C5E39EF15495}" srcId="{F15743C1-F9E0-40BB-BC32-E44E71D17A72}" destId="{CC3B4980-3B13-48B4-93BF-C46FE8C763F4}" srcOrd="0" destOrd="0" parTransId="{036B5E7C-33E8-40D4-A224-2C28D0866B66}" sibTransId="{829E0BFB-C582-41E9-8980-5F27069654E0}"/>
    <dgm:cxn modelId="{D2604231-2800-4313-B125-22001994E5FB}" type="presOf" srcId="{3BAF1F5C-93E2-48A0-90DD-1F5070F933F9}" destId="{57E245D4-0CE8-468E-806E-92A3EEB2ADB6}" srcOrd="0" destOrd="0" presId="urn:microsoft.com/office/officeart/2008/layout/HexagonCluster"/>
    <dgm:cxn modelId="{1F88EA41-99D3-43A7-9106-9AF7F78A2101}" type="presOf" srcId="{F15743C1-F9E0-40BB-BC32-E44E71D17A72}" destId="{0CD3E736-7944-4B6B-840F-0EA8239BE609}" srcOrd="0" destOrd="0" presId="urn:microsoft.com/office/officeart/2008/layout/HexagonCluster"/>
    <dgm:cxn modelId="{D057E862-736F-4F90-8D58-A8FA0B535382}" type="presOf" srcId="{58514030-9CDA-4D8E-9342-8221D96CE153}" destId="{D73227B6-E67B-44DC-BD5E-6EF928006E27}" srcOrd="0" destOrd="0" presId="urn:microsoft.com/office/officeart/2008/layout/HexagonCluster"/>
    <dgm:cxn modelId="{981C8F66-3B01-48F8-B3CF-BADDD1ABEB35}" type="presOf" srcId="{CFEBDD59-97EF-4E01-9F03-39CD229854D8}" destId="{47EAF130-C6AD-4AFB-B218-62AA32A473E3}" srcOrd="0" destOrd="0" presId="urn:microsoft.com/office/officeart/2008/layout/HexagonCluster"/>
    <dgm:cxn modelId="{68111479-17FF-480A-9DBC-583D4FFE6B1F}" type="presOf" srcId="{CC3B4980-3B13-48B4-93BF-C46FE8C763F4}" destId="{52669190-240A-4FF3-BDF0-B8F949AA1354}" srcOrd="0" destOrd="0" presId="urn:microsoft.com/office/officeart/2008/layout/HexagonCluster"/>
    <dgm:cxn modelId="{BF93839B-09E4-470D-B532-10F9981787DA}" type="presOf" srcId="{8479CB14-444C-4323-8523-DDDA1B843A71}" destId="{68A5B6AE-BA0F-4634-B698-C3DB50BE67D9}" srcOrd="0" destOrd="0" presId="urn:microsoft.com/office/officeart/2008/layout/HexagonCluster"/>
    <dgm:cxn modelId="{722B32C7-42F9-4F17-A902-B9344EDC0971}" type="presOf" srcId="{829E0BFB-C582-41E9-8980-5F27069654E0}" destId="{026E1E5A-29A4-4AE7-BFFB-084ED28C7348}" srcOrd="0" destOrd="0" presId="urn:microsoft.com/office/officeart/2008/layout/HexagonCluster"/>
    <dgm:cxn modelId="{A29561DE-DAE4-4B32-B2D9-C0CE8E5B3D2A}" type="presOf" srcId="{BCDDFDDA-1A26-4DC6-97E5-D56879B72787}" destId="{7615E470-B4C7-44E4-9FC5-E4A7A2E35084}" srcOrd="0" destOrd="0" presId="urn:microsoft.com/office/officeart/2008/layout/HexagonCluster"/>
    <dgm:cxn modelId="{C8DBD7E7-D146-4582-AB0D-B2C4FA3D9FC0}" srcId="{F15743C1-F9E0-40BB-BC32-E44E71D17A72}" destId="{BCDDFDDA-1A26-4DC6-97E5-D56879B72787}" srcOrd="2" destOrd="0" parTransId="{BBC4D6F0-7AF1-4412-BB70-FA847CFEBB03}" sibTransId="{3BAF1F5C-93E2-48A0-90DD-1F5070F933F9}"/>
    <dgm:cxn modelId="{87B469E8-0F60-44C0-9510-E0DC07C3B575}" srcId="{F15743C1-F9E0-40BB-BC32-E44E71D17A72}" destId="{58514030-9CDA-4D8E-9342-8221D96CE153}" srcOrd="3" destOrd="0" parTransId="{06F1D89F-EAAE-492F-A29B-39BA33200AD9}" sibTransId="{CFEBDD59-97EF-4E01-9F03-39CD229854D8}"/>
    <dgm:cxn modelId="{B49BC5F8-8122-4092-8AC3-0066F9E1C2FB}" srcId="{F15743C1-F9E0-40BB-BC32-E44E71D17A72}" destId="{F54C0950-4B96-41ED-9A22-5EB79E2624ED}" srcOrd="1" destOrd="0" parTransId="{B1B912A0-0E57-4BB4-90C8-1414BD8892B8}" sibTransId="{8479CB14-444C-4323-8523-DDDA1B843A71}"/>
    <dgm:cxn modelId="{9A2C7853-FCAE-4562-86C1-95306822CD94}" type="presParOf" srcId="{0CD3E736-7944-4B6B-840F-0EA8239BE609}" destId="{305BF60B-1327-4B54-8451-96CEF9DA8F80}" srcOrd="0" destOrd="0" presId="urn:microsoft.com/office/officeart/2008/layout/HexagonCluster"/>
    <dgm:cxn modelId="{F5374B73-1ACC-48D5-BB00-D6C6534E790E}" type="presParOf" srcId="{305BF60B-1327-4B54-8451-96CEF9DA8F80}" destId="{52669190-240A-4FF3-BDF0-B8F949AA1354}" srcOrd="0" destOrd="0" presId="urn:microsoft.com/office/officeart/2008/layout/HexagonCluster"/>
    <dgm:cxn modelId="{9639E028-9607-4C23-945C-08073B30C65F}" type="presParOf" srcId="{0CD3E736-7944-4B6B-840F-0EA8239BE609}" destId="{47DC3331-7B90-4EB4-AC0D-266856048165}" srcOrd="1" destOrd="0" presId="urn:microsoft.com/office/officeart/2008/layout/HexagonCluster"/>
    <dgm:cxn modelId="{C0013603-7E7D-45F8-BA3C-B007E737CABA}" type="presParOf" srcId="{47DC3331-7B90-4EB4-AC0D-266856048165}" destId="{B3D2CE8B-97E4-48B6-8C39-1A0D966678E9}" srcOrd="0" destOrd="0" presId="urn:microsoft.com/office/officeart/2008/layout/HexagonCluster"/>
    <dgm:cxn modelId="{09DAC316-8BDE-4051-9A50-7FBFA4EB6794}" type="presParOf" srcId="{0CD3E736-7944-4B6B-840F-0EA8239BE609}" destId="{F28FC954-8D5A-4A1D-BD47-6D2F315F1759}" srcOrd="2" destOrd="0" presId="urn:microsoft.com/office/officeart/2008/layout/HexagonCluster"/>
    <dgm:cxn modelId="{2D444CA2-B120-4EE2-A861-A52BF120F8E3}" type="presParOf" srcId="{F28FC954-8D5A-4A1D-BD47-6D2F315F1759}" destId="{026E1E5A-29A4-4AE7-BFFB-084ED28C7348}" srcOrd="0" destOrd="0" presId="urn:microsoft.com/office/officeart/2008/layout/HexagonCluster"/>
    <dgm:cxn modelId="{9B37E787-553F-4219-975D-FACADDA72EDC}" type="presParOf" srcId="{0CD3E736-7944-4B6B-840F-0EA8239BE609}" destId="{8718A629-7CA2-4BC0-8B6A-37D898F707D8}" srcOrd="3" destOrd="0" presId="urn:microsoft.com/office/officeart/2008/layout/HexagonCluster"/>
    <dgm:cxn modelId="{DF008630-06BF-4399-AF18-E9E2FD57D86B}" type="presParOf" srcId="{8718A629-7CA2-4BC0-8B6A-37D898F707D8}" destId="{9CB610C5-29F2-41B8-B654-F3600390025F}" srcOrd="0" destOrd="0" presId="urn:microsoft.com/office/officeart/2008/layout/HexagonCluster"/>
    <dgm:cxn modelId="{CC501079-F076-4CD6-AE28-3C8AEE318D0C}" type="presParOf" srcId="{0CD3E736-7944-4B6B-840F-0EA8239BE609}" destId="{5C336C8D-42A1-4419-9841-2B7B0D4C5DD5}" srcOrd="4" destOrd="0" presId="urn:microsoft.com/office/officeart/2008/layout/HexagonCluster"/>
    <dgm:cxn modelId="{45BE6BFA-1159-4591-8FD9-5AFF1BD94E57}" type="presParOf" srcId="{5C336C8D-42A1-4419-9841-2B7B0D4C5DD5}" destId="{F1BA5A68-A9D2-4CE5-A346-F4EBF64E4DC6}" srcOrd="0" destOrd="0" presId="urn:microsoft.com/office/officeart/2008/layout/HexagonCluster"/>
    <dgm:cxn modelId="{C9E77961-721B-4B59-9CF2-AF4D9E31073D}" type="presParOf" srcId="{0CD3E736-7944-4B6B-840F-0EA8239BE609}" destId="{4B9E69C5-7ADB-4762-A23C-60770470D415}" srcOrd="5" destOrd="0" presId="urn:microsoft.com/office/officeart/2008/layout/HexagonCluster"/>
    <dgm:cxn modelId="{E355EB6B-F074-4CED-A4B2-8C8C3FB2FE06}" type="presParOf" srcId="{4B9E69C5-7ADB-4762-A23C-60770470D415}" destId="{67E5A7DB-22FE-4035-A366-530B9A51E68F}" srcOrd="0" destOrd="0" presId="urn:microsoft.com/office/officeart/2008/layout/HexagonCluster"/>
    <dgm:cxn modelId="{71052706-32ED-4FE5-987F-FD43DD916ACE}" type="presParOf" srcId="{0CD3E736-7944-4B6B-840F-0EA8239BE609}" destId="{24F63CAB-1E2C-451A-88DE-A15C5C4FD6CB}" srcOrd="6" destOrd="0" presId="urn:microsoft.com/office/officeart/2008/layout/HexagonCluster"/>
    <dgm:cxn modelId="{C65F8C16-0507-458E-915E-922E613354C2}" type="presParOf" srcId="{24F63CAB-1E2C-451A-88DE-A15C5C4FD6CB}" destId="{68A5B6AE-BA0F-4634-B698-C3DB50BE67D9}" srcOrd="0" destOrd="0" presId="urn:microsoft.com/office/officeart/2008/layout/HexagonCluster"/>
    <dgm:cxn modelId="{A46A0BAC-4F22-4E0B-B805-9573E8AA28DD}" type="presParOf" srcId="{0CD3E736-7944-4B6B-840F-0EA8239BE609}" destId="{0F91BD13-6232-459E-92E2-5E9250303AC8}" srcOrd="7" destOrd="0" presId="urn:microsoft.com/office/officeart/2008/layout/HexagonCluster"/>
    <dgm:cxn modelId="{A719332A-A572-4412-82E2-9A14DBC91BB9}" type="presParOf" srcId="{0F91BD13-6232-459E-92E2-5E9250303AC8}" destId="{F800A94C-A074-4420-A7CB-F6CC09F764C4}" srcOrd="0" destOrd="0" presId="urn:microsoft.com/office/officeart/2008/layout/HexagonCluster"/>
    <dgm:cxn modelId="{41F8AD97-B4A8-4130-9C94-378F6B0A9BED}" type="presParOf" srcId="{0CD3E736-7944-4B6B-840F-0EA8239BE609}" destId="{E972E051-1E3A-4DCF-98EF-720D0C60989C}" srcOrd="8" destOrd="0" presId="urn:microsoft.com/office/officeart/2008/layout/HexagonCluster"/>
    <dgm:cxn modelId="{BDDEA4F0-FC2B-4398-B569-771DA89946DB}" type="presParOf" srcId="{E972E051-1E3A-4DCF-98EF-720D0C60989C}" destId="{7615E470-B4C7-44E4-9FC5-E4A7A2E35084}" srcOrd="0" destOrd="0" presId="urn:microsoft.com/office/officeart/2008/layout/HexagonCluster"/>
    <dgm:cxn modelId="{B52A4FF4-DB38-4103-9460-7D1FDFD82AB3}" type="presParOf" srcId="{0CD3E736-7944-4B6B-840F-0EA8239BE609}" destId="{8B79AFBD-0249-4D02-9B50-A08F2FC9D6B2}" srcOrd="9" destOrd="0" presId="urn:microsoft.com/office/officeart/2008/layout/HexagonCluster"/>
    <dgm:cxn modelId="{222B0AAD-649A-4885-8FAB-22CF4E600B56}" type="presParOf" srcId="{8B79AFBD-0249-4D02-9B50-A08F2FC9D6B2}" destId="{438C2A71-2231-4E48-B496-371154682F7B}" srcOrd="0" destOrd="0" presId="urn:microsoft.com/office/officeart/2008/layout/HexagonCluster"/>
    <dgm:cxn modelId="{3CC0F0A2-D092-4F7F-B92C-A979419BD474}" type="presParOf" srcId="{0CD3E736-7944-4B6B-840F-0EA8239BE609}" destId="{DB8DAADC-0F66-4FE5-A912-4C779614D207}" srcOrd="10" destOrd="0" presId="urn:microsoft.com/office/officeart/2008/layout/HexagonCluster"/>
    <dgm:cxn modelId="{434433B7-D3EA-4DFF-888B-25791D65C40F}" type="presParOf" srcId="{DB8DAADC-0F66-4FE5-A912-4C779614D207}" destId="{57E245D4-0CE8-468E-806E-92A3EEB2ADB6}" srcOrd="0" destOrd="0" presId="urn:microsoft.com/office/officeart/2008/layout/HexagonCluster"/>
    <dgm:cxn modelId="{43858BDC-25AF-4D57-973C-10417AC9FE87}" type="presParOf" srcId="{0CD3E736-7944-4B6B-840F-0EA8239BE609}" destId="{7CFFDF89-9BC4-4C19-BBBB-9A45DA50A8C0}" srcOrd="11" destOrd="0" presId="urn:microsoft.com/office/officeart/2008/layout/HexagonCluster"/>
    <dgm:cxn modelId="{FF42EB6B-E895-47FF-94E0-D865E9CA87F5}" type="presParOf" srcId="{7CFFDF89-9BC4-4C19-BBBB-9A45DA50A8C0}" destId="{70BF250C-B5F3-4B33-8580-539A93AB7F41}" srcOrd="0" destOrd="0" presId="urn:microsoft.com/office/officeart/2008/layout/HexagonCluster"/>
    <dgm:cxn modelId="{B8EA59F0-F7BE-4A48-A47F-BC90DBFBAA48}" type="presParOf" srcId="{0CD3E736-7944-4B6B-840F-0EA8239BE609}" destId="{654BF458-618C-4CD2-91F2-9B08D147749B}" srcOrd="12" destOrd="0" presId="urn:microsoft.com/office/officeart/2008/layout/HexagonCluster"/>
    <dgm:cxn modelId="{E23DEE9F-EC44-4668-BFC9-1F04714B454E}" type="presParOf" srcId="{654BF458-618C-4CD2-91F2-9B08D147749B}" destId="{D73227B6-E67B-44DC-BD5E-6EF928006E27}" srcOrd="0" destOrd="0" presId="urn:microsoft.com/office/officeart/2008/layout/HexagonCluster"/>
    <dgm:cxn modelId="{6FAFDFD5-7390-4B55-8128-C57AC83933D6}" type="presParOf" srcId="{0CD3E736-7944-4B6B-840F-0EA8239BE609}" destId="{1EAA423E-0161-4AB8-8051-DFD444A6939D}" srcOrd="13" destOrd="0" presId="urn:microsoft.com/office/officeart/2008/layout/HexagonCluster"/>
    <dgm:cxn modelId="{5FD20CCA-1C3D-487D-8013-93726A50BE02}" type="presParOf" srcId="{1EAA423E-0161-4AB8-8051-DFD444A6939D}" destId="{AE8F236A-6B0F-4B1C-B7C8-6C55AB9C8B32}" srcOrd="0" destOrd="0" presId="urn:microsoft.com/office/officeart/2008/layout/HexagonCluster"/>
    <dgm:cxn modelId="{1CBF8635-E66E-4F2E-BD0F-978F6F8F0A0E}" type="presParOf" srcId="{0CD3E736-7944-4B6B-840F-0EA8239BE609}" destId="{A85452EA-3D6A-455A-8621-3A2E8B3EA695}" srcOrd="14" destOrd="0" presId="urn:microsoft.com/office/officeart/2008/layout/HexagonCluster"/>
    <dgm:cxn modelId="{65DC92E0-B244-4B69-B371-F8C6B82D79D4}" type="presParOf" srcId="{A85452EA-3D6A-455A-8621-3A2E8B3EA695}" destId="{47EAF130-C6AD-4AFB-B218-62AA32A473E3}" srcOrd="0" destOrd="0" presId="urn:microsoft.com/office/officeart/2008/layout/HexagonCluster"/>
    <dgm:cxn modelId="{2D882F16-D617-4AB7-9E8A-E1D093472A13}" type="presParOf" srcId="{0CD3E736-7944-4B6B-840F-0EA8239BE609}" destId="{57A9A5F7-60A8-4DC5-8F8E-919EB5ABC502}" srcOrd="15" destOrd="0" presId="urn:microsoft.com/office/officeart/2008/layout/HexagonCluster"/>
    <dgm:cxn modelId="{6D20D60D-E1B6-41B6-A19A-CA5799AEBF34}" type="presParOf" srcId="{57A9A5F7-60A8-4DC5-8F8E-919EB5ABC502}" destId="{CA4F0265-0905-4940-AEFA-ABBD93DA5A1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69190-240A-4FF3-BDF0-B8F949AA1354}">
      <dsp:nvSpPr>
        <dsp:cNvPr id="0" name=""/>
        <dsp:cNvSpPr/>
      </dsp:nvSpPr>
      <dsp:spPr>
        <a:xfrm>
          <a:off x="8039234" y="2810186"/>
          <a:ext cx="2360809" cy="20264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Vaši motivi i očekivanja?</a:t>
          </a:r>
          <a:endParaRPr lang="en-US" sz="2100" kern="1200" dirty="0"/>
        </a:p>
      </dsp:txBody>
      <dsp:txXfrm>
        <a:off x="8404842" y="3124018"/>
        <a:ext cx="1629593" cy="1398819"/>
      </dsp:txXfrm>
    </dsp:sp>
    <dsp:sp modelId="{B3D2CE8B-97E4-48B6-8C39-1A0D966678E9}">
      <dsp:nvSpPr>
        <dsp:cNvPr id="0" name=""/>
        <dsp:cNvSpPr/>
      </dsp:nvSpPr>
      <dsp:spPr>
        <a:xfrm>
          <a:off x="2469814" y="3876505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E1E5A-29A4-4AE7-BFFB-084ED28C7348}">
      <dsp:nvSpPr>
        <dsp:cNvPr id="0" name=""/>
        <dsp:cNvSpPr/>
      </dsp:nvSpPr>
      <dsp:spPr>
        <a:xfrm>
          <a:off x="0" y="446919"/>
          <a:ext cx="2360809" cy="2026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610C5-29F2-41B8-B654-F3600390025F}">
      <dsp:nvSpPr>
        <dsp:cNvPr id="0" name=""/>
        <dsp:cNvSpPr/>
      </dsp:nvSpPr>
      <dsp:spPr>
        <a:xfrm>
          <a:off x="2488714" y="1680957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A5A68-A9D2-4CE5-A346-F4EBF64E4DC6}">
      <dsp:nvSpPr>
        <dsp:cNvPr id="0" name=""/>
        <dsp:cNvSpPr/>
      </dsp:nvSpPr>
      <dsp:spPr>
        <a:xfrm>
          <a:off x="4006096" y="2657751"/>
          <a:ext cx="2360809" cy="20264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Kratko o vama</a:t>
          </a:r>
          <a:endParaRPr lang="en-US" sz="2100" kern="1200" dirty="0"/>
        </a:p>
      </dsp:txBody>
      <dsp:txXfrm>
        <a:off x="4371704" y="2971583"/>
        <a:ext cx="1629593" cy="1398819"/>
      </dsp:txXfrm>
    </dsp:sp>
    <dsp:sp modelId="{67E5A7DB-22FE-4035-A366-530B9A51E68F}">
      <dsp:nvSpPr>
        <dsp:cNvPr id="0" name=""/>
        <dsp:cNvSpPr/>
      </dsp:nvSpPr>
      <dsp:spPr>
        <a:xfrm>
          <a:off x="4467743" y="2733062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5B6AE-BA0F-4634-B698-C3DB50BE67D9}">
      <dsp:nvSpPr>
        <dsp:cNvPr id="0" name=""/>
        <dsp:cNvSpPr/>
      </dsp:nvSpPr>
      <dsp:spPr>
        <a:xfrm>
          <a:off x="4002657" y="434530"/>
          <a:ext cx="2360809" cy="2026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0A94C-A074-4420-A7CB-F6CC09F764C4}">
      <dsp:nvSpPr>
        <dsp:cNvPr id="0" name=""/>
        <dsp:cNvSpPr/>
      </dsp:nvSpPr>
      <dsp:spPr>
        <a:xfrm>
          <a:off x="6595100" y="3272654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5E470-B4C7-44E4-9FC5-E4A7A2E35084}">
      <dsp:nvSpPr>
        <dsp:cNvPr id="0" name=""/>
        <dsp:cNvSpPr/>
      </dsp:nvSpPr>
      <dsp:spPr>
        <a:xfrm>
          <a:off x="2004088" y="1585930"/>
          <a:ext cx="2360809" cy="20264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Kratko o nama</a:t>
          </a:r>
          <a:endParaRPr lang="en-US" sz="2100" kern="1200" dirty="0"/>
        </a:p>
      </dsp:txBody>
      <dsp:txXfrm>
        <a:off x="2369696" y="1899762"/>
        <a:ext cx="1629593" cy="1398819"/>
      </dsp:txXfrm>
    </dsp:sp>
    <dsp:sp modelId="{438C2A71-2231-4E48-B496-371154682F7B}">
      <dsp:nvSpPr>
        <dsp:cNvPr id="0" name=""/>
        <dsp:cNvSpPr/>
      </dsp:nvSpPr>
      <dsp:spPr>
        <a:xfrm>
          <a:off x="4022877" y="2511934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245D4-0CE8-468E-806E-92A3EEB2ADB6}">
      <dsp:nvSpPr>
        <dsp:cNvPr id="0" name=""/>
        <dsp:cNvSpPr/>
      </dsp:nvSpPr>
      <dsp:spPr>
        <a:xfrm>
          <a:off x="1935430" y="3717321"/>
          <a:ext cx="2360809" cy="2026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F250C-B5F3-4B33-8580-539A93AB7F41}">
      <dsp:nvSpPr>
        <dsp:cNvPr id="0" name=""/>
        <dsp:cNvSpPr/>
      </dsp:nvSpPr>
      <dsp:spPr>
        <a:xfrm>
          <a:off x="5979411" y="3537455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227B6-E67B-44DC-BD5E-6EF928006E27}">
      <dsp:nvSpPr>
        <dsp:cNvPr id="0" name=""/>
        <dsp:cNvSpPr/>
      </dsp:nvSpPr>
      <dsp:spPr>
        <a:xfrm>
          <a:off x="6069758" y="1582739"/>
          <a:ext cx="2360809" cy="20264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Vaša iskustva s EU fondovima?</a:t>
          </a:r>
          <a:endParaRPr lang="en-US" sz="2100" kern="1200" dirty="0"/>
        </a:p>
      </dsp:txBody>
      <dsp:txXfrm>
        <a:off x="6435366" y="1896571"/>
        <a:ext cx="1629593" cy="1398819"/>
      </dsp:txXfrm>
    </dsp:sp>
    <dsp:sp modelId="{AE8F236A-6B0F-4B1C-B7C8-6C55AB9C8B32}">
      <dsp:nvSpPr>
        <dsp:cNvPr id="0" name=""/>
        <dsp:cNvSpPr/>
      </dsp:nvSpPr>
      <dsp:spPr>
        <a:xfrm>
          <a:off x="8031437" y="2429640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AF130-C6AD-4AFB-B218-62AA32A473E3}">
      <dsp:nvSpPr>
        <dsp:cNvPr id="0" name=""/>
        <dsp:cNvSpPr/>
      </dsp:nvSpPr>
      <dsp:spPr>
        <a:xfrm>
          <a:off x="6018357" y="3812816"/>
          <a:ext cx="2360809" cy="2026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F0265-0905-4940-AEFA-ABBD93DA5A10}">
      <dsp:nvSpPr>
        <dsp:cNvPr id="0" name=""/>
        <dsp:cNvSpPr/>
      </dsp:nvSpPr>
      <dsp:spPr>
        <a:xfrm>
          <a:off x="8555749" y="2923370"/>
          <a:ext cx="275601" cy="2376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FBB0-0DA2-4414-8074-0322E545F498}" type="datetimeFigureOut">
              <a:rPr lang="hr-HR" smtClean="0"/>
              <a:t>23.9.2019.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E41CC-285B-4E74-B319-B39620E0F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66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5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3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5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27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77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19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55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81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22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48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D64E-7139-4601-96FB-F80CFE056E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0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9/23/2019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62421" y="2442890"/>
            <a:ext cx="3740030" cy="2082127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„</a:t>
            </a:r>
            <a:r>
              <a:rPr lang="pt-BR" sz="2400" dirty="0">
                <a:solidFill>
                  <a:schemeClr val="tx1"/>
                </a:solidFill>
              </a:rPr>
              <a:t>KULTajmo u Šibeniku! Razvoj civilnog sektora kroz aktivnosti u kulturi</a:t>
            </a:r>
            <a:r>
              <a:rPr lang="hr-HR" sz="2400" dirty="0">
                <a:solidFill>
                  <a:schemeClr val="tx1"/>
                </a:solidFill>
              </a:rPr>
              <a:t>”</a:t>
            </a:r>
            <a:br>
              <a:rPr lang="hr-HR" sz="2400" dirty="0">
                <a:solidFill>
                  <a:schemeClr val="tx1"/>
                </a:solidFill>
              </a:rPr>
            </a:br>
            <a:br>
              <a:rPr lang="hr-HR" sz="2400" dirty="0">
                <a:solidFill>
                  <a:schemeClr val="tx1"/>
                </a:solidFill>
              </a:rPr>
            </a:br>
            <a:r>
              <a:rPr lang="hr-HR" sz="1600" dirty="0">
                <a:solidFill>
                  <a:schemeClr val="tx1"/>
                </a:solidFill>
              </a:rPr>
              <a:t>(UP.04.2.1.04.0162)</a:t>
            </a:r>
            <a:br>
              <a:rPr lang="hr-HR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63" y="2442890"/>
            <a:ext cx="3719530" cy="18597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199" y="6254151"/>
            <a:ext cx="7508388" cy="603849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4638" y="896438"/>
            <a:ext cx="9197580" cy="116958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Radionice o mogućnostima prijave na </a:t>
            </a:r>
            <a:endParaRPr lang="hr-HR" sz="3200" b="1" dirty="0"/>
          </a:p>
          <a:p>
            <a:pPr algn="ctr"/>
            <a:r>
              <a:rPr lang="pt-BR" sz="3200" b="1" dirty="0"/>
              <a:t>EU fondove i razvoj projektnih aplikacija</a:t>
            </a:r>
            <a:endParaRPr lang="hr-HR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975" y="4679523"/>
            <a:ext cx="3630907" cy="14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460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Koje su karakteristike dobrog projekta?</a:t>
            </a:r>
          </a:p>
        </p:txBody>
      </p:sp>
    </p:spTree>
    <p:extLst>
      <p:ext uri="{BB962C8B-B14F-4D97-AF65-F5344CB8AC3E}">
        <p14:creationId xmlns:p14="http://schemas.microsoft.com/office/powerpoint/2010/main" val="1450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244555" y="3444846"/>
            <a:ext cx="2078182" cy="1603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Dobar projekt bi trebao: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808220"/>
          </a:xfrm>
        </p:spPr>
        <p:txBody>
          <a:bodyPr>
            <a:normAutofit/>
          </a:bodyPr>
          <a:lstStyle/>
          <a:p>
            <a:r>
              <a:rPr lang="hr-HR" sz="2400" dirty="0"/>
              <a:t>Imati jasne i poticajne </a:t>
            </a:r>
            <a:r>
              <a:rPr lang="hr-HR" sz="2400" b="1" dirty="0"/>
              <a:t>ciljeve</a:t>
            </a:r>
            <a:r>
              <a:rPr lang="hr-HR" sz="2400" dirty="0"/>
              <a:t> za sve članove tima i ciljne skupine (sudionike) =&gt; specifični ciljevi, ali i šire okruženje =&gt; opći ciljevi</a:t>
            </a:r>
          </a:p>
          <a:p>
            <a:endParaRPr lang="hr-HR" sz="2400" dirty="0"/>
          </a:p>
          <a:p>
            <a:r>
              <a:rPr lang="hr-HR" sz="2400" dirty="0"/>
              <a:t>Imati točno </a:t>
            </a:r>
            <a:r>
              <a:rPr lang="hr-HR" sz="2400" b="1" dirty="0"/>
              <a:t>definiran početak i kraj </a:t>
            </a:r>
            <a:r>
              <a:rPr lang="hr-HR" sz="2400" dirty="0"/>
              <a:t>(razdoblje provedbe)</a:t>
            </a:r>
          </a:p>
          <a:p>
            <a:r>
              <a:rPr lang="hr-HR" sz="2400" dirty="0"/>
              <a:t>Imati ograničen i dosežan </a:t>
            </a:r>
            <a:r>
              <a:rPr lang="hr-HR" sz="2400" b="1" dirty="0"/>
              <a:t>proračun</a:t>
            </a:r>
          </a:p>
          <a:p>
            <a:endParaRPr lang="hr-HR" sz="2400" b="1" dirty="0"/>
          </a:p>
          <a:p>
            <a:r>
              <a:rPr lang="hr-HR" sz="2400" dirty="0"/>
              <a:t>Biti provediv u danim </a:t>
            </a:r>
            <a:r>
              <a:rPr lang="hr-HR" sz="2400" b="1" dirty="0"/>
              <a:t>vremenskim okvirima</a:t>
            </a:r>
          </a:p>
          <a:p>
            <a:endParaRPr lang="hr-HR" sz="2400" b="1" dirty="0"/>
          </a:p>
          <a:p>
            <a:r>
              <a:rPr lang="hr-HR" sz="2400" dirty="0"/>
              <a:t>Imati </a:t>
            </a:r>
            <a:r>
              <a:rPr lang="hr-HR" sz="2400" b="1" dirty="0"/>
              <a:t>rezultate</a:t>
            </a:r>
            <a:r>
              <a:rPr lang="hr-HR" sz="2400" dirty="0"/>
              <a:t> koji će biti </a:t>
            </a:r>
            <a:r>
              <a:rPr lang="hr-HR" sz="2400" b="1" dirty="0"/>
              <a:t>održivi</a:t>
            </a:r>
            <a:r>
              <a:rPr lang="hr-HR" sz="2400" dirty="0"/>
              <a:t> i nakon što projekt završi </a:t>
            </a:r>
          </a:p>
          <a:p>
            <a:pPr marL="0" indent="0">
              <a:buNone/>
            </a:pPr>
            <a:r>
              <a:rPr lang="hr-HR" sz="2400" dirty="0"/>
              <a:t>     (npr. nova znanja, iskustva koja će se moći i u budućnosti primjenjivati)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6533880" y="2121587"/>
            <a:ext cx="402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charset="0"/>
              <a:buChar char="•"/>
              <a:defRPr/>
            </a:pPr>
            <a:r>
              <a:rPr lang="hr-HR" sz="2000" b="1" dirty="0">
                <a:cs typeface="Segoe UI Semilight" panose="020B0402040204020203" pitchFamily="34" charset="0"/>
              </a:rPr>
              <a:t>Prijavitelj (korisnik)</a:t>
            </a:r>
          </a:p>
          <a:p>
            <a:pPr marL="342891" indent="-342891">
              <a:buFont typeface="Arial" charset="0"/>
              <a:buChar char="•"/>
              <a:defRPr/>
            </a:pPr>
            <a:endParaRPr lang="hr-HR" sz="2000" dirty="0">
              <a:cs typeface="Segoe UI Semilight" panose="020B0402040204020203" pitchFamily="34" charset="0"/>
            </a:endParaRPr>
          </a:p>
          <a:p>
            <a:pPr marL="342891" indent="-342891">
              <a:buFont typeface="Arial" charset="0"/>
              <a:buChar char="•"/>
              <a:defRPr/>
            </a:pPr>
            <a:r>
              <a:rPr lang="hr-HR" sz="2000" b="1" dirty="0">
                <a:cs typeface="Segoe UI Semilight" panose="020B0402040204020203" pitchFamily="34" charset="0"/>
              </a:rPr>
              <a:t>Partneri</a:t>
            </a:r>
          </a:p>
          <a:p>
            <a:pPr marL="342891" indent="-342891">
              <a:buFont typeface="Arial" charset="0"/>
              <a:buChar char="•"/>
              <a:defRPr/>
            </a:pPr>
            <a:endParaRPr lang="hr-HR" sz="2000" b="1" dirty="0">
              <a:cs typeface="Segoe UI Semilight" panose="020B0402040204020203" pitchFamily="34" charset="0"/>
            </a:endParaRPr>
          </a:p>
          <a:p>
            <a:pPr marL="342891" indent="-342891">
              <a:buFont typeface="Arial" charset="0"/>
              <a:buChar char="•"/>
              <a:defRPr/>
            </a:pPr>
            <a:r>
              <a:rPr lang="hr-HR" sz="2000" b="1" dirty="0">
                <a:cs typeface="Segoe UI Semilight" panose="020B0402040204020203" pitchFamily="34" charset="0"/>
              </a:rPr>
              <a:t>Suradnici</a:t>
            </a:r>
            <a:endParaRPr lang="hr-HR" sz="2000" dirty="0">
              <a:cs typeface="Segoe UI Semilight" panose="020B0402040204020203" pitchFamily="34" charset="0"/>
            </a:endParaRPr>
          </a:p>
          <a:p>
            <a:pPr marL="342891" indent="-342891">
              <a:buFont typeface="Arial" charset="0"/>
              <a:buChar char="•"/>
              <a:defRPr/>
            </a:pPr>
            <a:endParaRPr lang="hr-HR" sz="2000" dirty="0">
              <a:cs typeface="Segoe UI Semilight" panose="020B0402040204020203" pitchFamily="34" charset="0"/>
            </a:endParaRPr>
          </a:p>
          <a:p>
            <a:pPr marL="342891" indent="-342891">
              <a:buFont typeface="Arial" charset="0"/>
              <a:buChar char="•"/>
              <a:defRPr/>
            </a:pPr>
            <a:r>
              <a:rPr lang="hr-HR" sz="2000" b="1" dirty="0">
                <a:cs typeface="Segoe UI Semilight" panose="020B0402040204020203" pitchFamily="34" charset="0"/>
              </a:rPr>
              <a:t>Ciljne skupine </a:t>
            </a:r>
            <a:endParaRPr lang="hr-HR" sz="2000" i="1" dirty="0">
              <a:cs typeface="Segoe UI Semilight" panose="020B0402040204020203" pitchFamily="34" charset="0"/>
            </a:endParaRPr>
          </a:p>
          <a:p>
            <a:pPr marL="342891" indent="-342891">
              <a:buFont typeface="Arial" charset="0"/>
              <a:buChar char="•"/>
              <a:defRPr/>
            </a:pPr>
            <a:endParaRPr lang="hr-HR" sz="2000" dirty="0">
              <a:cs typeface="Segoe UI Semilight" panose="020B0402040204020203" pitchFamily="34" charset="0"/>
            </a:endParaRPr>
          </a:p>
          <a:p>
            <a:pPr marL="342891" indent="-342891">
              <a:buFont typeface="Arial" charset="0"/>
              <a:buChar char="•"/>
              <a:defRPr/>
            </a:pPr>
            <a:r>
              <a:rPr lang="hr-HR" sz="2000" b="1" dirty="0">
                <a:cs typeface="Segoe UI Semilight" panose="020B0402040204020203" pitchFamily="34" charset="0"/>
              </a:rPr>
              <a:t>Krajnji korisnici</a:t>
            </a:r>
            <a:endParaRPr lang="en-US" sz="2000" dirty="0"/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371745" y="806109"/>
            <a:ext cx="355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Projekt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371745" y="2121587"/>
            <a:ext cx="53389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sr-Latn-RS" sz="2000" dirty="0">
                <a:cs typeface="Segoe UI Semilight" panose="020B0402040204020203" pitchFamily="34" charset="0"/>
              </a:rPr>
              <a:t>Definirani </a:t>
            </a:r>
            <a:r>
              <a:rPr lang="pl-PL" altLang="sr-Latn-RS" sz="2000" b="1" dirty="0">
                <a:cs typeface="Segoe UI Semilight" panose="020B0402040204020203" pitchFamily="34" charset="0"/>
              </a:rPr>
              <a:t>datum početka i datum kraja </a:t>
            </a:r>
            <a:r>
              <a:rPr lang="pl-PL" altLang="sr-Latn-RS" sz="2000" dirty="0">
                <a:cs typeface="Segoe UI Semilight" panose="020B0402040204020203" pitchFamily="34" charset="0"/>
              </a:rPr>
              <a:t>provedbe projekta</a:t>
            </a:r>
            <a:endParaRPr lang="pl-PL" altLang="sr-Latn-RS" sz="2000" b="1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altLang="sr-Latn-RS" sz="2000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sr-Latn-RS" sz="2000" dirty="0" err="1">
                <a:cs typeface="Segoe UI Semilight" panose="020B0402040204020203" pitchFamily="34" charset="0"/>
              </a:rPr>
              <a:t>Definiran</a:t>
            </a:r>
            <a:r>
              <a:rPr lang="en-US" altLang="sr-Latn-RS" sz="2000" dirty="0">
                <a:cs typeface="Segoe UI Semilight" panose="020B0402040204020203" pitchFamily="34" charset="0"/>
              </a:rPr>
              <a:t> </a:t>
            </a:r>
            <a:r>
              <a:rPr lang="hr-HR" altLang="sr-Latn-RS" sz="2000" b="1" dirty="0">
                <a:cs typeface="Segoe UI Semilight" panose="020B0402040204020203" pitchFamily="34" charset="0"/>
              </a:rPr>
              <a:t>proračun </a:t>
            </a:r>
            <a:r>
              <a:rPr lang="hr-HR" altLang="sr-Latn-RS" sz="2000" dirty="0">
                <a:cs typeface="Segoe UI Semilight" panose="020B0402040204020203" pitchFamily="34" charset="0"/>
              </a:rPr>
              <a:t>odnosno resursi</a:t>
            </a:r>
            <a:endParaRPr lang="hr-HR" altLang="sr-Latn-RS" sz="2000" b="1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altLang="sr-Latn-RS" sz="2000" b="1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altLang="sr-Latn-RS" sz="2000" dirty="0">
                <a:cs typeface="Segoe UI Semilight" panose="020B0402040204020203" pitchFamily="34" charset="0"/>
              </a:rPr>
              <a:t>Definiran </a:t>
            </a:r>
            <a:r>
              <a:rPr lang="hr-HR" altLang="sr-Latn-RS" sz="2000" b="1" dirty="0" err="1">
                <a:cs typeface="Segoe UI Semilight" panose="020B0402040204020203" pitchFamily="34" charset="0"/>
              </a:rPr>
              <a:t>re</a:t>
            </a:r>
            <a:r>
              <a:rPr lang="en-US" altLang="sr-Latn-RS" sz="2000" b="1" dirty="0" err="1">
                <a:cs typeface="Segoe UI Semilight" panose="020B0402040204020203" pitchFamily="34" charset="0"/>
              </a:rPr>
              <a:t>zultat</a:t>
            </a:r>
            <a:endParaRPr lang="hr-HR" altLang="sr-Latn-RS" sz="2000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sr-Latn-RS" sz="2000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altLang="sr-Latn-RS" sz="2000" dirty="0">
                <a:cs typeface="Segoe UI Semilight" panose="020B0402040204020203" pitchFamily="34" charset="0"/>
              </a:rPr>
              <a:t>Za projekt određen </a:t>
            </a:r>
            <a:r>
              <a:rPr lang="hr-HR" altLang="sr-Latn-RS" sz="2000" b="1" dirty="0">
                <a:cs typeface="Segoe UI Semilight" panose="020B0402040204020203" pitchFamily="34" charset="0"/>
              </a:rPr>
              <a:t>j</a:t>
            </a:r>
            <a:r>
              <a:rPr lang="en-US" altLang="sr-Latn-RS" sz="2000" b="1" dirty="0" err="1">
                <a:cs typeface="Segoe UI Semilight" panose="020B0402040204020203" pitchFamily="34" charset="0"/>
              </a:rPr>
              <a:t>edinstveni</a:t>
            </a:r>
            <a:r>
              <a:rPr lang="en-US" altLang="sr-Latn-RS" sz="2000" b="1" dirty="0">
                <a:cs typeface="Segoe UI Semilight" panose="020B0402040204020203" pitchFamily="34" charset="0"/>
              </a:rPr>
              <a:t> </a:t>
            </a:r>
            <a:r>
              <a:rPr lang="en-US" altLang="sr-Latn-RS" sz="2000" b="1" dirty="0" err="1">
                <a:cs typeface="Segoe UI Semilight" panose="020B0402040204020203" pitchFamily="34" charset="0"/>
              </a:rPr>
              <a:t>rezultat</a:t>
            </a:r>
            <a:endParaRPr lang="hr-HR" altLang="sr-Latn-RS" sz="2000" b="1" dirty="0">
              <a:cs typeface="Segoe UI Semilight" panose="020B04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sr-Latn-RS" sz="2000" dirty="0"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r-Latn-RS" sz="2000" b="1" dirty="0" err="1">
                <a:cs typeface="Segoe UI Semilight" panose="020B0402040204020203" pitchFamily="34" charset="0"/>
              </a:rPr>
              <a:t>Nije</a:t>
            </a:r>
            <a:r>
              <a:rPr lang="en-US" altLang="sr-Latn-RS" sz="2000" b="1" dirty="0">
                <a:cs typeface="Segoe UI Semilight" panose="020B0402040204020203" pitchFamily="34" charset="0"/>
              </a:rPr>
              <a:t> </a:t>
            </a:r>
            <a:r>
              <a:rPr lang="en-US" altLang="sr-Latn-RS" sz="2000" b="1" dirty="0" err="1">
                <a:cs typeface="Segoe UI Semilight" panose="020B0402040204020203" pitchFamily="34" charset="0"/>
              </a:rPr>
              <a:t>rutinski</a:t>
            </a:r>
            <a:r>
              <a:rPr lang="en-US" altLang="sr-Latn-RS" sz="2000" b="1" dirty="0">
                <a:cs typeface="Segoe UI Semilight" panose="020B0402040204020203" pitchFamily="34" charset="0"/>
              </a:rPr>
              <a:t> </a:t>
            </a:r>
            <a:r>
              <a:rPr lang="en-US" altLang="sr-Latn-RS" sz="2000" dirty="0" err="1">
                <a:cs typeface="Segoe UI Semilight" panose="020B0402040204020203" pitchFamily="34" charset="0"/>
              </a:rPr>
              <a:t>posao</a:t>
            </a:r>
            <a:endParaRPr lang="en-US" sz="2000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6444741" y="806109"/>
            <a:ext cx="523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Sudionici projekta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65" y="589652"/>
            <a:ext cx="1140799" cy="1140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29" y="2260948"/>
            <a:ext cx="2508220" cy="16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38" y="222904"/>
            <a:ext cx="10972800" cy="1143000"/>
          </a:xfrm>
        </p:spPr>
        <p:txBody>
          <a:bodyPr/>
          <a:lstStyle/>
          <a:p>
            <a:r>
              <a:rPr lang="ta-IN" b="1" dirty="0">
                <a:solidFill>
                  <a:schemeClr val="accent2">
                    <a:lumMod val="50000"/>
                  </a:schemeClr>
                </a:solidFill>
              </a:rPr>
              <a:t>Dobar projekt 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karakterizira...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5095876" y="3105010"/>
            <a:ext cx="1928813" cy="1857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</a:rPr>
              <a:t>Kvalitetan/</a:t>
            </a:r>
          </a:p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</a:rPr>
              <a:t>uspješan</a:t>
            </a:r>
          </a:p>
          <a:p>
            <a:pPr algn="ctr">
              <a:defRPr/>
            </a:pPr>
            <a:r>
              <a:rPr lang="hr-HR" b="1" dirty="0">
                <a:solidFill>
                  <a:schemeClr val="tx1"/>
                </a:solidFill>
              </a:rPr>
              <a:t>projekt</a:t>
            </a:r>
          </a:p>
        </p:txBody>
      </p:sp>
      <p:sp>
        <p:nvSpPr>
          <p:cNvPr id="6" name="Rectangle 10"/>
          <p:cNvSpPr/>
          <p:nvPr/>
        </p:nvSpPr>
        <p:spPr>
          <a:xfrm>
            <a:off x="3595688" y="5676760"/>
            <a:ext cx="2214562" cy="1071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Djelotvorno projektno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upravljanje</a:t>
            </a:r>
          </a:p>
        </p:txBody>
      </p:sp>
      <p:sp>
        <p:nvSpPr>
          <p:cNvPr id="7" name="Rectangle 11"/>
          <p:cNvSpPr/>
          <p:nvPr/>
        </p:nvSpPr>
        <p:spPr>
          <a:xfrm>
            <a:off x="2315297" y="1519096"/>
            <a:ext cx="2214562" cy="8715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Dobro planiranje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i sustav praćenja</a:t>
            </a:r>
          </a:p>
        </p:txBody>
      </p:sp>
      <p:sp>
        <p:nvSpPr>
          <p:cNvPr id="8" name="Rectangle 12"/>
          <p:cNvSpPr/>
          <p:nvPr/>
        </p:nvSpPr>
        <p:spPr>
          <a:xfrm>
            <a:off x="7739063" y="2604947"/>
            <a:ext cx="2214562" cy="1357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Kompetentan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i motiviran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projektni tim</a:t>
            </a:r>
          </a:p>
        </p:txBody>
      </p:sp>
      <p:sp>
        <p:nvSpPr>
          <p:cNvPr id="9" name="Rectangle 13"/>
          <p:cNvSpPr/>
          <p:nvPr/>
        </p:nvSpPr>
        <p:spPr>
          <a:xfrm>
            <a:off x="7739063" y="4105134"/>
            <a:ext cx="2214562" cy="1357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Organizacijski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kapacitet i odgovornost</a:t>
            </a:r>
          </a:p>
        </p:txBody>
      </p:sp>
      <p:sp>
        <p:nvSpPr>
          <p:cNvPr id="10" name="Rectangle 14"/>
          <p:cNvSpPr/>
          <p:nvPr/>
        </p:nvSpPr>
        <p:spPr>
          <a:xfrm>
            <a:off x="1738313" y="2604947"/>
            <a:ext cx="2214562" cy="1357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Usmjeren na stvarne probleme zajednice/ljudi</a:t>
            </a:r>
          </a:p>
        </p:txBody>
      </p:sp>
      <p:sp>
        <p:nvSpPr>
          <p:cNvPr id="11" name="Rectangle 15"/>
          <p:cNvSpPr/>
          <p:nvPr/>
        </p:nvSpPr>
        <p:spPr>
          <a:xfrm>
            <a:off x="4887047" y="1376221"/>
            <a:ext cx="2214562" cy="10072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Dobra/ inovativna </a:t>
            </a:r>
          </a:p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ideja i vizija</a:t>
            </a:r>
          </a:p>
        </p:txBody>
      </p:sp>
      <p:sp>
        <p:nvSpPr>
          <p:cNvPr id="12" name="Rectangle 16"/>
          <p:cNvSpPr/>
          <p:nvPr/>
        </p:nvSpPr>
        <p:spPr>
          <a:xfrm>
            <a:off x="1738313" y="4176572"/>
            <a:ext cx="2214562" cy="1357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Ostvaruje konkretne ciljeve kroz jasne aktivnosti</a:t>
            </a:r>
          </a:p>
        </p:txBody>
      </p:sp>
      <p:sp>
        <p:nvSpPr>
          <p:cNvPr id="13" name="Rectangle 17"/>
          <p:cNvSpPr/>
          <p:nvPr/>
        </p:nvSpPr>
        <p:spPr>
          <a:xfrm>
            <a:off x="7453313" y="1560513"/>
            <a:ext cx="2300287" cy="9015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Ima jasno definirane korisnike</a:t>
            </a:r>
          </a:p>
        </p:txBody>
      </p:sp>
      <p:sp>
        <p:nvSpPr>
          <p:cNvPr id="14" name="Rectangle 18"/>
          <p:cNvSpPr/>
          <p:nvPr/>
        </p:nvSpPr>
        <p:spPr>
          <a:xfrm>
            <a:off x="6096001" y="5676760"/>
            <a:ext cx="2214563" cy="1071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tx1"/>
                </a:solidFill>
              </a:rPr>
              <a:t>Raspolaže  sredstvima na održiv način</a:t>
            </a:r>
          </a:p>
        </p:txBody>
      </p:sp>
      <p:cxnSp>
        <p:nvCxnSpPr>
          <p:cNvPr id="15" name="Straight Arrow Connector 20"/>
          <p:cNvCxnSpPr>
            <a:stCxn id="5" idx="0"/>
            <a:endCxn id="11" idx="2"/>
          </p:cNvCxnSpPr>
          <p:nvPr/>
        </p:nvCxnSpPr>
        <p:spPr>
          <a:xfrm flipH="1" flipV="1">
            <a:off x="5994328" y="2383491"/>
            <a:ext cx="65954" cy="721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2"/>
          <p:cNvCxnSpPr>
            <a:stCxn id="5" idx="1"/>
          </p:cNvCxnSpPr>
          <p:nvPr/>
        </p:nvCxnSpPr>
        <p:spPr>
          <a:xfrm rot="16200000" flipV="1">
            <a:off x="4458495" y="2456516"/>
            <a:ext cx="985837" cy="854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/>
          <p:cNvCxnSpPr>
            <a:endCxn id="10" idx="3"/>
          </p:cNvCxnSpPr>
          <p:nvPr/>
        </p:nvCxnSpPr>
        <p:spPr>
          <a:xfrm rot="10800000">
            <a:off x="3952875" y="3282809"/>
            <a:ext cx="1214438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endCxn id="12" idx="3"/>
          </p:cNvCxnSpPr>
          <p:nvPr/>
        </p:nvCxnSpPr>
        <p:spPr>
          <a:xfrm rot="10800000" flipV="1">
            <a:off x="3952875" y="4462321"/>
            <a:ext cx="1214438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0"/>
          <p:cNvCxnSpPr>
            <a:stCxn id="5" idx="7"/>
          </p:cNvCxnSpPr>
          <p:nvPr/>
        </p:nvCxnSpPr>
        <p:spPr>
          <a:xfrm rot="5400000" flipH="1" flipV="1">
            <a:off x="6604794" y="2599390"/>
            <a:ext cx="914400" cy="639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/>
          <p:cNvCxnSpPr>
            <a:endCxn id="8" idx="1"/>
          </p:cNvCxnSpPr>
          <p:nvPr/>
        </p:nvCxnSpPr>
        <p:spPr>
          <a:xfrm flipV="1">
            <a:off x="6953251" y="3282810"/>
            <a:ext cx="785813" cy="465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4"/>
          <p:cNvCxnSpPr>
            <a:endCxn id="9" idx="1"/>
          </p:cNvCxnSpPr>
          <p:nvPr/>
        </p:nvCxnSpPr>
        <p:spPr>
          <a:xfrm>
            <a:off x="6953251" y="4462322"/>
            <a:ext cx="785813" cy="322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6"/>
          <p:cNvCxnSpPr>
            <a:endCxn id="14" idx="0"/>
          </p:cNvCxnSpPr>
          <p:nvPr/>
        </p:nvCxnSpPr>
        <p:spPr>
          <a:xfrm>
            <a:off x="6524626" y="4819509"/>
            <a:ext cx="678657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 rot="5400000">
            <a:off x="4953001" y="4962385"/>
            <a:ext cx="785813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Projekti se provode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 javnom, privatnom i civilnom sektoru</a:t>
            </a:r>
          </a:p>
          <a:p>
            <a:r>
              <a:rPr lang="hr-HR" sz="2400" dirty="0"/>
              <a:t>Da bi se ostvarili i naši vlastiti interesi (npr. izgradnja kuće, uređenje vrta, pokretanje posla, realizacija hobija, društvenog angažmana ili zabave)</a:t>
            </a:r>
          </a:p>
          <a:p>
            <a:r>
              <a:rPr lang="hr-HR" sz="2400" dirty="0"/>
              <a:t>Da bi se učilo i raslo: projektno utemeljeno učenje jedno je od najboljih načina učenja i stjecanja vještina bitnih za život i rad u današnjem svijetu</a:t>
            </a:r>
          </a:p>
          <a:p>
            <a:endParaRPr lang="hr-HR" sz="2400" dirty="0"/>
          </a:p>
          <a:p>
            <a:r>
              <a:rPr lang="hr-HR" sz="2400" dirty="0"/>
              <a:t>Vještine osmišljavanja, pokretanja i provedbe projekata su važne u svačijoj karijeri i životu, a posebice u poduzetništvu i eko-društvenom poduzetništvu</a:t>
            </a:r>
          </a:p>
        </p:txBody>
      </p:sp>
    </p:spTree>
    <p:extLst>
      <p:ext uri="{BB962C8B-B14F-4D97-AF65-F5344CB8AC3E}">
        <p14:creationId xmlns:p14="http://schemas.microsoft.com/office/powerpoint/2010/main" val="12723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25614"/>
            <a:ext cx="8053115" cy="4098985"/>
          </a:xfrm>
        </p:spPr>
        <p:txBody>
          <a:bodyPr/>
          <a:lstStyle/>
          <a:p>
            <a:r>
              <a:rPr lang="hr-HR" dirty="0"/>
              <a:t>Projektne ideje </a:t>
            </a:r>
            <a:r>
              <a:rPr lang="hr-HR" dirty="0" err="1"/>
              <a:t>klastera</a:t>
            </a:r>
            <a:r>
              <a:rPr lang="hr-HR" dirty="0"/>
              <a:t> udruga ŠKŽ</a:t>
            </a:r>
          </a:p>
          <a:p>
            <a:endParaRPr lang="hr-HR" dirty="0"/>
          </a:p>
          <a:p>
            <a:r>
              <a:rPr lang="hr-HR" dirty="0"/>
              <a:t>Moguća partnerstva među udrugama</a:t>
            </a:r>
          </a:p>
          <a:p>
            <a:endParaRPr lang="hr-HR" dirty="0"/>
          </a:p>
          <a:p>
            <a:r>
              <a:rPr lang="hr-HR" dirty="0"/>
              <a:t>Moguća partnerstva s javnim i privatnim tijelima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26" y="1361398"/>
            <a:ext cx="1890263" cy="20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Tko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su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 d</a:t>
            </a:r>
            <a:r>
              <a:rPr lang="hr-HR" b="1" dirty="0" err="1">
                <a:solidFill>
                  <a:schemeClr val="accent2">
                    <a:lumMod val="50000"/>
                  </a:schemeClr>
                </a:solidFill>
              </a:rPr>
              <a:t>ionic</a:t>
            </a:r>
            <a:r>
              <a:rPr lang="en-GB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172" y="2523242"/>
            <a:ext cx="3807126" cy="343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Svi pojedinci, organizacije, institucije koji mogu utjecati na projekt </a:t>
            </a:r>
          </a:p>
          <a:p>
            <a:pPr marL="0" indent="0">
              <a:buNone/>
            </a:pPr>
            <a:r>
              <a:rPr lang="hr-HR" sz="2400" dirty="0"/>
              <a:t>ili aktivnosti projekta mogu utjecati na njih </a:t>
            </a:r>
          </a:p>
          <a:p>
            <a:pPr marL="0" indent="0">
              <a:buNone/>
            </a:pPr>
            <a:r>
              <a:rPr lang="hr-HR" sz="2400" dirty="0"/>
              <a:t>bilo na pozitivan bilo na negativan način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9" y="2027422"/>
            <a:ext cx="6585818" cy="42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b="1" dirty="0">
                <a:solidFill>
                  <a:schemeClr val="accent2">
                    <a:lumMod val="50000"/>
                  </a:schemeClr>
                </a:solidFill>
              </a:rPr>
              <a:t>Koje dionike ćemo uključiti u projekt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70009" y="217743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a-IN" dirty="0"/>
                        <a:t>Dionik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Uloga u projektu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 descr="http://www.houseofkolomee.com/wp-content/uploads/2015/12/Partner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35" y="4415756"/>
            <a:ext cx="3430118" cy="24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b="1" dirty="0">
                <a:solidFill>
                  <a:schemeClr val="accent2">
                    <a:lumMod val="50000"/>
                  </a:schemeClr>
                </a:solidFill>
              </a:rPr>
              <a:t>Aktivnosti projekta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402456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a-IN" dirty="0"/>
                        <a:t>Aktivnost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Vrijeme</a:t>
                      </a:r>
                      <a:r>
                        <a:rPr lang="ta-IN" baseline="0" dirty="0"/>
                        <a:t> provedbe</a:t>
                      </a:r>
                    </a:p>
                    <a:p>
                      <a:r>
                        <a:rPr lang="ta-IN" baseline="0" dirty="0"/>
                        <a:t>(mjeseci projekta)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Odgovorna osoba ili odgovorna institucija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a-IN" dirty="0"/>
                        <a:t>1.1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8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216551" cy="788282"/>
          </a:xfrm>
        </p:spPr>
        <p:txBody>
          <a:bodyPr>
            <a:normAutofit fontScale="90000"/>
          </a:bodyPr>
          <a:lstStyle/>
          <a:p>
            <a:r>
              <a:rPr lang="ta-IN" b="1" dirty="0">
                <a:solidFill>
                  <a:schemeClr val="accent2">
                    <a:lumMod val="50000"/>
                  </a:schemeClr>
                </a:solidFill>
              </a:rPr>
              <a:t>Resursni plan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4617" y="1600200"/>
          <a:ext cx="10472469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067">
                  <a:extLst>
                    <a:ext uri="{9D8B030D-6E8A-4147-A177-3AD203B41FA5}">
                      <a16:colId xmlns:a16="http://schemas.microsoft.com/office/drawing/2014/main" val="2372721915"/>
                    </a:ext>
                  </a:extLst>
                </a:gridCol>
                <a:gridCol w="1496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a-IN" dirty="0"/>
                        <a:t>Aktivnost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Ljudski resursi</a:t>
                      </a:r>
                    </a:p>
                    <a:p>
                      <a:r>
                        <a:rPr lang="ta-IN" sz="1400" dirty="0"/>
                        <a:t>(br. dana rada osoba u projektnom timu)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Putovanja i smještaj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Vanjski</a:t>
                      </a:r>
                      <a:r>
                        <a:rPr lang="ta-IN" baseline="0" dirty="0"/>
                        <a:t> stručnjaci </a:t>
                      </a:r>
                      <a:r>
                        <a:rPr lang="ta-IN" sz="1400" baseline="0" dirty="0"/>
                        <a:t>koje trebamo ugovoriti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Prostorni i materijalni  i informacijski resursi</a:t>
                      </a:r>
                    </a:p>
                    <a:p>
                      <a:r>
                        <a:rPr lang="ta-IN" sz="1400" dirty="0"/>
                        <a:t>(najam prostora, izgradnja</a:t>
                      </a:r>
                      <a:r>
                        <a:rPr lang="ta-IN" sz="1400" baseline="0" dirty="0"/>
                        <a:t>,</a:t>
                      </a:r>
                      <a:r>
                        <a:rPr lang="ta-IN" sz="1400" dirty="0"/>
                        <a:t> kupnja i najam opreme)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Ostali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dirty="0"/>
                        <a:t>Trošak (kn)</a:t>
                      </a:r>
                      <a:r>
                        <a:rPr lang="ta-IN" baseline="0" dirty="0"/>
                        <a:t> za svaki od resursa na ovoj aktivnosti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8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2422" y="540186"/>
            <a:ext cx="10972800" cy="1143000"/>
          </a:xfrm>
        </p:spPr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2422" y="1935480"/>
            <a:ext cx="10529977" cy="4389120"/>
          </a:xfrm>
        </p:spPr>
        <p:txBody>
          <a:bodyPr/>
          <a:lstStyle/>
          <a:p>
            <a:r>
              <a:rPr lang="hr-HR" dirty="0"/>
              <a:t>Projekt</a:t>
            </a:r>
          </a:p>
          <a:p>
            <a:endParaRPr lang="hr-HR" dirty="0"/>
          </a:p>
          <a:p>
            <a:r>
              <a:rPr lang="hr-HR" dirty="0"/>
              <a:t>Bitne odrednice svakog projekta</a:t>
            </a:r>
          </a:p>
          <a:p>
            <a:endParaRPr lang="hr-HR" dirty="0"/>
          </a:p>
          <a:p>
            <a:r>
              <a:rPr lang="hr-HR" dirty="0"/>
              <a:t>Partneri </a:t>
            </a:r>
          </a:p>
          <a:p>
            <a:endParaRPr lang="hr-HR" dirty="0"/>
          </a:p>
          <a:p>
            <a:r>
              <a:rPr lang="hr-HR" dirty="0"/>
              <a:t>Dionici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17" y="1935480"/>
            <a:ext cx="4290204" cy="28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iltrack.io/wp-content/uploads/2016/01/shutterstock_121578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91" y="1720016"/>
            <a:ext cx="5135418" cy="34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Kako dalje?</a:t>
            </a:r>
          </a:p>
        </p:txBody>
      </p:sp>
    </p:spTree>
    <p:extLst>
      <p:ext uri="{BB962C8B-B14F-4D97-AF65-F5344CB8AC3E}">
        <p14:creationId xmlns:p14="http://schemas.microsoft.com/office/powerpoint/2010/main" val="24054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Diskusija: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25614"/>
            <a:ext cx="8053115" cy="4098985"/>
          </a:xfrm>
        </p:spPr>
        <p:txBody>
          <a:bodyPr/>
          <a:lstStyle/>
          <a:p>
            <a:r>
              <a:rPr lang="hr-HR" dirty="0"/>
              <a:t>Zašto je vaš projekta važan / relevantan?</a:t>
            </a:r>
          </a:p>
          <a:p>
            <a:endParaRPr lang="hr-HR" dirty="0"/>
          </a:p>
          <a:p>
            <a:r>
              <a:rPr lang="hr-HR" dirty="0"/>
              <a:t>Kakav je utjecaj vašeg projekta na lokalne dionike?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26" y="1361398"/>
            <a:ext cx="1890263" cy="20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46" y="119106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Hvala na pažnji!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0" y="2583856"/>
            <a:ext cx="3137264" cy="9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77145" y="567732"/>
          <a:ext cx="10400044" cy="629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8565" y="471006"/>
            <a:ext cx="10972800" cy="1143000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Projekt?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990165"/>
            <a:ext cx="8229600" cy="4565910"/>
          </a:xfrm>
        </p:spPr>
        <p:txBody>
          <a:bodyPr>
            <a:normAutofit/>
          </a:bodyPr>
          <a:lstStyle/>
          <a:p>
            <a:r>
              <a:rPr lang="hr-HR" sz="2400" dirty="0"/>
              <a:t>Kako bi definirali pojam „projekt” svojim riječima?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Po čemu je projekt različit od svakodnevnih djelatnosti?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40" y="2677663"/>
            <a:ext cx="3994749" cy="28901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072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5992" y="1014638"/>
            <a:ext cx="11074400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Projekt: problem kojemu je došlo vrijeme za rješavanje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" y="2267129"/>
            <a:ext cx="10360325" cy="43622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391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75" y="489453"/>
            <a:ext cx="3401683" cy="1176470"/>
          </a:xfrm>
        </p:spPr>
        <p:txBody>
          <a:bodyPr/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ta-IN" b="1" dirty="0">
                <a:solidFill>
                  <a:schemeClr val="accent2">
                    <a:lumMod val="50000"/>
                  </a:schemeClr>
                </a:solidFill>
              </a:rPr>
              <a:t>rojekt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66" y="1857586"/>
            <a:ext cx="11197683" cy="4886114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...je skup aktivnosti koje se provode u određenom ograničenom vremenu i ograničenim proračunom da bi postigli određeni ciljevi.</a:t>
            </a:r>
          </a:p>
          <a:p>
            <a:r>
              <a:rPr lang="hr-HR" dirty="0"/>
              <a:t>... je privremena organizacija kreirana sa svrhom stvaranja dogovorenih rezultata.</a:t>
            </a:r>
          </a:p>
          <a:p>
            <a:r>
              <a:rPr lang="hr-HR" dirty="0"/>
              <a:t>... je kratkoročna intervencija koja stvara dugoročnu korist.</a:t>
            </a:r>
          </a:p>
          <a:p>
            <a:r>
              <a:rPr lang="hr-HR" dirty="0"/>
              <a:t>... je pretvara postojeću negativnu situaciju u pozitivnu.</a:t>
            </a:r>
          </a:p>
          <a:p>
            <a:r>
              <a:rPr lang="hr-HR" dirty="0"/>
              <a:t>... je problem kojem je došlo vrijeme rješavanja. </a:t>
            </a:r>
          </a:p>
          <a:p>
            <a:endParaRPr lang="hr-HR" dirty="0"/>
          </a:p>
          <a:p>
            <a:r>
              <a:rPr lang="hr-HR" dirty="0"/>
              <a:t>Provodimo ga da bismo:</a:t>
            </a:r>
          </a:p>
          <a:p>
            <a:pPr lvl="1"/>
            <a:r>
              <a:rPr lang="hr-HR" sz="2600" dirty="0"/>
              <a:t>stvorili bolje ili nove usluge/proizvode</a:t>
            </a:r>
          </a:p>
          <a:p>
            <a:pPr lvl="1"/>
            <a:r>
              <a:rPr lang="hr-HR" sz="2600" dirty="0"/>
              <a:t>stvorili neku korist/poboljšanje za pružatelja i/ili korisnika usluga</a:t>
            </a:r>
          </a:p>
          <a:p>
            <a:pPr lvl="1"/>
            <a:r>
              <a:rPr lang="hr-HR" sz="2600" dirty="0"/>
              <a:t>unaprijedili poslovanje neke organizacije</a:t>
            </a:r>
          </a:p>
          <a:p>
            <a:pPr lvl="1"/>
            <a:r>
              <a:rPr lang="hr-HR" sz="2600" dirty="0"/>
              <a:t>unaprijedili lokalnu zajednicu</a:t>
            </a:r>
          </a:p>
          <a:p>
            <a:pPr lvl="1"/>
            <a:r>
              <a:rPr lang="hr-H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487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Projekti?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68880"/>
            <a:ext cx="4481146" cy="2516358"/>
          </a:xfrm>
        </p:spPr>
        <p:txBody>
          <a:bodyPr/>
          <a:lstStyle/>
          <a:p>
            <a:r>
              <a:rPr lang="ta-IN" dirty="0"/>
              <a:t>Nabrojite neke primjere projekata</a:t>
            </a:r>
            <a:r>
              <a:rPr lang="hr-HR" dirty="0"/>
              <a:t> </a:t>
            </a:r>
            <a:r>
              <a:rPr lang="ta-IN" dirty="0"/>
              <a:t>za koje ste čuli u vašoj okolini...</a:t>
            </a:r>
            <a:endParaRPr lang="hr-HR" dirty="0"/>
          </a:p>
          <a:p>
            <a:pPr lvl="1"/>
            <a:r>
              <a:rPr lang="hr-HR" dirty="0"/>
              <a:t>(od malih od velikih pa i onih najvećih)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1542549"/>
            <a:ext cx="4672490" cy="42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>
                    <a:lumMod val="50000"/>
                  </a:schemeClr>
                </a:solidFill>
              </a:rPr>
              <a:t>Neki primjeri projekata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79111" y="2159592"/>
            <a:ext cx="8476004" cy="4126908"/>
          </a:xfrm>
        </p:spPr>
        <p:txBody>
          <a:bodyPr>
            <a:normAutofit/>
          </a:bodyPr>
          <a:lstStyle/>
          <a:p>
            <a:r>
              <a:rPr lang="hr-HR" sz="2800" dirty="0"/>
              <a:t>Organizacija turnira malog nogometa</a:t>
            </a:r>
          </a:p>
          <a:p>
            <a:r>
              <a:rPr lang="hr-HR" sz="2800" dirty="0"/>
              <a:t>Prikupljanje pomoći za djecu s teškoćama</a:t>
            </a:r>
          </a:p>
          <a:p>
            <a:r>
              <a:rPr lang="hr-HR" sz="2800" dirty="0"/>
              <a:t>Preuređenje doma mladih</a:t>
            </a:r>
          </a:p>
          <a:p>
            <a:r>
              <a:rPr lang="hr-HR" sz="2800" dirty="0"/>
              <a:t>Organizacija planinarske ekspedicije </a:t>
            </a:r>
          </a:p>
          <a:p>
            <a:r>
              <a:rPr lang="hr-HR" sz="2800" dirty="0"/>
              <a:t>Istraživanje o interesima populacije 54+</a:t>
            </a:r>
          </a:p>
          <a:p>
            <a:r>
              <a:rPr lang="hr-HR" sz="2800" dirty="0"/>
              <a:t>Pokretanje učeničke zadruge</a:t>
            </a:r>
          </a:p>
          <a:p>
            <a:r>
              <a:rPr lang="hr-HR" sz="2800" dirty="0"/>
              <a:t>Natječaj za osmišljavanje novog suvenira za otok Šoltu</a:t>
            </a:r>
          </a:p>
        </p:txBody>
      </p:sp>
    </p:spTree>
    <p:extLst>
      <p:ext uri="{BB962C8B-B14F-4D97-AF65-F5344CB8AC3E}">
        <p14:creationId xmlns:p14="http://schemas.microsoft.com/office/powerpoint/2010/main" val="32376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Zadatak: nacrtajte projekt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25614"/>
            <a:ext cx="7766649" cy="4098985"/>
          </a:xfrm>
        </p:spPr>
        <p:txBody>
          <a:bodyPr/>
          <a:lstStyle/>
          <a:p>
            <a:r>
              <a:rPr lang="hr-HR" dirty="0"/>
              <a:t>Općina Seloveselo želi pokrenuti seoski turizam</a:t>
            </a:r>
          </a:p>
          <a:p>
            <a:pPr lvl="1"/>
            <a:r>
              <a:rPr lang="hr-HR" dirty="0"/>
              <a:t>na području općine postoje turistička zajednica, OPG-ovi za jabuke i kruške i planinarsko društvo</a:t>
            </a:r>
          </a:p>
          <a:p>
            <a:endParaRPr lang="hr-HR" dirty="0"/>
          </a:p>
          <a:p>
            <a:r>
              <a:rPr lang="hr-HR" dirty="0"/>
              <a:t>Vaša ideja za ovaj projekt:</a:t>
            </a:r>
          </a:p>
          <a:p>
            <a:pPr lvl="1"/>
            <a:r>
              <a:rPr lang="hr-HR" dirty="0"/>
              <a:t>nacrtajte</a:t>
            </a:r>
          </a:p>
          <a:p>
            <a:pPr lvl="1"/>
            <a:r>
              <a:rPr lang="hr-HR" dirty="0"/>
              <a:t>skicirajte </a:t>
            </a:r>
          </a:p>
          <a:p>
            <a:pPr lvl="1"/>
            <a:r>
              <a:rPr lang="hr-HR" dirty="0"/>
              <a:t>navedite najvažnije elemente projekta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26" y="1361398"/>
            <a:ext cx="1890263" cy="20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482</TotalTime>
  <Words>698</Words>
  <Application>Microsoft Office PowerPoint</Application>
  <PresentationFormat>Široki zaslon</PresentationFormat>
  <Paragraphs>163</Paragraphs>
  <Slides>22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„KULTajmo u Šibeniku! Razvoj civilnog sektora kroz aktivnosti u kulturi”  (UP.04.2.1.04.0162) </vt:lpstr>
      <vt:lpstr>UVOD</vt:lpstr>
      <vt:lpstr>PowerPoint prezentacija</vt:lpstr>
      <vt:lpstr>Projekt?</vt:lpstr>
      <vt:lpstr>Projekt: problem kojemu je došlo vrijeme za rješavanje</vt:lpstr>
      <vt:lpstr>Projekt...</vt:lpstr>
      <vt:lpstr>Projekti?</vt:lpstr>
      <vt:lpstr>Neki primjeri projekata</vt:lpstr>
      <vt:lpstr>Zadatak: nacrtajte projekt</vt:lpstr>
      <vt:lpstr>Koje su karakteristike dobrog projekta?</vt:lpstr>
      <vt:lpstr>Dobar projekt bi trebao:</vt:lpstr>
      <vt:lpstr>PowerPoint prezentacija</vt:lpstr>
      <vt:lpstr>Dobar projekt karakterizira...</vt:lpstr>
      <vt:lpstr>Projekti se provode</vt:lpstr>
      <vt:lpstr>Zadatak:</vt:lpstr>
      <vt:lpstr>Tko su dionici?</vt:lpstr>
      <vt:lpstr>Koje dionike ćemo uključiti u projekt?</vt:lpstr>
      <vt:lpstr>Aktivnosti projekta</vt:lpstr>
      <vt:lpstr>Resursni plan</vt:lpstr>
      <vt:lpstr>Kako dalje?</vt:lpstr>
      <vt:lpstr>Diskusija:</vt:lpstr>
      <vt:lpstr>Hvala na pažnji!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Marin</dc:creator>
  <cp:lastModifiedBy>my moon</cp:lastModifiedBy>
  <cp:revision>56</cp:revision>
  <dcterms:created xsi:type="dcterms:W3CDTF">2018-12-10T10:14:26Z</dcterms:created>
  <dcterms:modified xsi:type="dcterms:W3CDTF">2019-09-23T07:59:11Z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